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330" r:id="rId2"/>
    <p:sldId id="574" r:id="rId3"/>
    <p:sldId id="601" r:id="rId4"/>
    <p:sldId id="588" r:id="rId5"/>
    <p:sldId id="589" r:id="rId6"/>
    <p:sldId id="590" r:id="rId7"/>
    <p:sldId id="591" r:id="rId8"/>
    <p:sldId id="592" r:id="rId9"/>
    <p:sldId id="593" r:id="rId10"/>
    <p:sldId id="594" r:id="rId11"/>
    <p:sldId id="596" r:id="rId12"/>
    <p:sldId id="597" r:id="rId13"/>
    <p:sldId id="598" r:id="rId14"/>
    <p:sldId id="599" r:id="rId15"/>
    <p:sldId id="600" r:id="rId16"/>
    <p:sldId id="575" r:id="rId17"/>
    <p:sldId id="602" r:id="rId18"/>
    <p:sldId id="603" r:id="rId19"/>
    <p:sldId id="604" r:id="rId20"/>
    <p:sldId id="581" r:id="rId21"/>
    <p:sldId id="605" r:id="rId22"/>
    <p:sldId id="582" r:id="rId23"/>
    <p:sldId id="577" r:id="rId24"/>
    <p:sldId id="584" r:id="rId25"/>
    <p:sldId id="585" r:id="rId26"/>
    <p:sldId id="586" r:id="rId27"/>
    <p:sldId id="579" r:id="rId28"/>
    <p:sldId id="580" r:id="rId29"/>
  </p:sldIdLst>
  <p:sldSz cx="9144000" cy="6858000" type="screen4x3"/>
  <p:notesSz cx="6797675" cy="9926638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7C3A0"/>
    <a:srgbClr val="543F3E"/>
    <a:srgbClr val="E4AA78"/>
    <a:srgbClr val="499BCF"/>
    <a:srgbClr val="BD6028"/>
    <a:srgbClr val="DD7940"/>
    <a:srgbClr val="E09E68"/>
    <a:srgbClr val="FAE69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1921" autoAdjust="0"/>
  </p:normalViewPr>
  <p:slideViewPr>
    <p:cSldViewPr>
      <p:cViewPr varScale="1">
        <p:scale>
          <a:sx n="67" d="100"/>
          <a:sy n="67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750" y="-8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713A5E-A918-4B2C-A167-F736005CC630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41F66B-EABD-44A6-9C48-E99FDDCE016E}">
      <dgm:prSet phldrT="[Szöveg]"/>
      <dgm:spPr/>
      <dgm:t>
        <a:bodyPr/>
        <a:lstStyle/>
        <a:p>
          <a:r>
            <a:rPr lang="hu-HU" dirty="0" smtClean="0">
              <a:solidFill>
                <a:srgbClr val="C00000"/>
              </a:solidFill>
            </a:rPr>
            <a:t>Átültetés előtt</a:t>
          </a:r>
          <a:endParaRPr lang="en-US" dirty="0">
            <a:solidFill>
              <a:srgbClr val="C00000"/>
            </a:solidFill>
          </a:endParaRPr>
        </a:p>
      </dgm:t>
    </dgm:pt>
    <dgm:pt modelId="{9DD2B1D8-A4FA-47E7-9A6E-A83B4132421D}" type="parTrans" cxnId="{8D1CAE13-FCB4-4A02-AD6F-625DED952AA3}">
      <dgm:prSet/>
      <dgm:spPr/>
      <dgm:t>
        <a:bodyPr/>
        <a:lstStyle/>
        <a:p>
          <a:endParaRPr lang="en-US"/>
        </a:p>
      </dgm:t>
    </dgm:pt>
    <dgm:pt modelId="{FB16BA0E-426E-47DE-99BC-27B7C0BB9C6D}" type="sibTrans" cxnId="{8D1CAE13-FCB4-4A02-AD6F-625DED952AA3}">
      <dgm:prSet/>
      <dgm:spPr/>
      <dgm:t>
        <a:bodyPr/>
        <a:lstStyle/>
        <a:p>
          <a:endParaRPr lang="en-US"/>
        </a:p>
      </dgm:t>
    </dgm:pt>
    <dgm:pt modelId="{F8D8AF13-A041-4611-B0B4-7B381EED2E6D}">
      <dgm:prSet phldrT="[Szöveg]"/>
      <dgm:spPr/>
      <dgm:t>
        <a:bodyPr/>
        <a:lstStyle/>
        <a:p>
          <a:r>
            <a:rPr lang="hu-HU" dirty="0" smtClean="0"/>
            <a:t>Tagállam </a:t>
          </a:r>
          <a:r>
            <a:rPr lang="hu-HU" b="1" dirty="0" smtClean="0"/>
            <a:t>nem</a:t>
          </a:r>
          <a:r>
            <a:rPr lang="hu-HU" dirty="0" smtClean="0"/>
            <a:t> hozhat már </a:t>
          </a:r>
          <a:r>
            <a:rPr lang="hu-HU" b="1" dirty="0" smtClean="0"/>
            <a:t>irányelv céljával ellentétes intézkedést</a:t>
          </a:r>
          <a:endParaRPr lang="en-US" b="1" dirty="0"/>
        </a:p>
      </dgm:t>
    </dgm:pt>
    <dgm:pt modelId="{1AECCDCD-7C7E-421A-B753-BA6AC3E7F8E1}" type="parTrans" cxnId="{2E639560-2CAC-400F-819F-36249856E971}">
      <dgm:prSet/>
      <dgm:spPr/>
      <dgm:t>
        <a:bodyPr/>
        <a:lstStyle/>
        <a:p>
          <a:endParaRPr lang="en-US"/>
        </a:p>
      </dgm:t>
    </dgm:pt>
    <dgm:pt modelId="{E8624345-DF52-434B-9B9C-BD58981D0428}" type="sibTrans" cxnId="{2E639560-2CAC-400F-819F-36249856E971}">
      <dgm:prSet/>
      <dgm:spPr/>
      <dgm:t>
        <a:bodyPr/>
        <a:lstStyle/>
        <a:p>
          <a:endParaRPr lang="en-US"/>
        </a:p>
      </dgm:t>
    </dgm:pt>
    <dgm:pt modelId="{43124224-483F-4556-BF34-B732F98558BF}">
      <dgm:prSet phldrT="[Szöveg]"/>
      <dgm:spPr/>
      <dgm:t>
        <a:bodyPr/>
        <a:lstStyle/>
        <a:p>
          <a:r>
            <a:rPr lang="hu-HU" dirty="0" smtClean="0">
              <a:solidFill>
                <a:srgbClr val="C00000"/>
              </a:solidFill>
            </a:rPr>
            <a:t>Átültetés után</a:t>
          </a:r>
          <a:endParaRPr lang="en-US" dirty="0">
            <a:solidFill>
              <a:srgbClr val="C00000"/>
            </a:solidFill>
          </a:endParaRPr>
        </a:p>
      </dgm:t>
    </dgm:pt>
    <dgm:pt modelId="{E9BD6C75-2950-47C1-AF07-EE644B720D21}" type="parTrans" cxnId="{6159666B-799D-4343-85B4-EDBC9208B5E5}">
      <dgm:prSet/>
      <dgm:spPr/>
      <dgm:t>
        <a:bodyPr/>
        <a:lstStyle/>
        <a:p>
          <a:endParaRPr lang="en-US"/>
        </a:p>
      </dgm:t>
    </dgm:pt>
    <dgm:pt modelId="{6D8C7BB5-DFBA-47DA-89D0-2C187AFCA7F3}" type="sibTrans" cxnId="{6159666B-799D-4343-85B4-EDBC9208B5E5}">
      <dgm:prSet/>
      <dgm:spPr/>
      <dgm:t>
        <a:bodyPr/>
        <a:lstStyle/>
        <a:p>
          <a:endParaRPr lang="en-US"/>
        </a:p>
      </dgm:t>
    </dgm:pt>
    <dgm:pt modelId="{10072FA9-9800-4485-A7CC-693E88883DD2}">
      <dgm:prSet phldrT="[Szöveg]"/>
      <dgm:spPr/>
      <dgm:t>
        <a:bodyPr/>
        <a:lstStyle/>
        <a:p>
          <a:r>
            <a:rPr lang="hu-HU" dirty="0" smtClean="0"/>
            <a:t>Átültetési kötelezettség köti </a:t>
          </a:r>
        </a:p>
        <a:p>
          <a:r>
            <a:rPr lang="hu-HU" dirty="0" smtClean="0"/>
            <a:t>(1) az </a:t>
          </a:r>
          <a:r>
            <a:rPr lang="hu-HU" b="1" dirty="0" smtClean="0"/>
            <a:t>idő</a:t>
          </a:r>
          <a:r>
            <a:rPr lang="hu-HU" dirty="0" smtClean="0"/>
            <a:t> és +</a:t>
          </a:r>
        </a:p>
        <a:p>
          <a:r>
            <a:rPr lang="hu-HU" dirty="0" smtClean="0"/>
            <a:t>(2) az </a:t>
          </a:r>
          <a:r>
            <a:rPr lang="hu-HU" b="1" dirty="0" smtClean="0"/>
            <a:t>irányelvi célok </a:t>
          </a:r>
          <a:r>
            <a:rPr lang="hu-HU" dirty="0" smtClean="0"/>
            <a:t>szempontjából is</a:t>
          </a:r>
          <a:endParaRPr lang="en-US" dirty="0"/>
        </a:p>
      </dgm:t>
    </dgm:pt>
    <dgm:pt modelId="{07319DA6-E732-42B6-897D-45764F4A409D}" type="parTrans" cxnId="{33E8754B-8040-41B1-9E6B-3162387177A1}">
      <dgm:prSet/>
      <dgm:spPr/>
      <dgm:t>
        <a:bodyPr/>
        <a:lstStyle/>
        <a:p>
          <a:endParaRPr lang="en-US"/>
        </a:p>
      </dgm:t>
    </dgm:pt>
    <dgm:pt modelId="{6043A5AA-7C61-47B1-BD1A-E281C56772ED}" type="sibTrans" cxnId="{33E8754B-8040-41B1-9E6B-3162387177A1}">
      <dgm:prSet/>
      <dgm:spPr/>
      <dgm:t>
        <a:bodyPr/>
        <a:lstStyle/>
        <a:p>
          <a:endParaRPr lang="en-US"/>
        </a:p>
      </dgm:t>
    </dgm:pt>
    <dgm:pt modelId="{7B6FB737-54BE-4988-8890-C5BD61D18513}">
      <dgm:prSet phldrT="[Szöveg]"/>
      <dgm:spPr/>
      <dgm:t>
        <a:bodyPr/>
        <a:lstStyle/>
        <a:p>
          <a:r>
            <a:rPr lang="hu-HU" dirty="0" smtClean="0">
              <a:solidFill>
                <a:srgbClr val="C00000"/>
              </a:solidFill>
            </a:rPr>
            <a:t>„Rossz” átültetés</a:t>
          </a:r>
          <a:endParaRPr lang="en-US" dirty="0">
            <a:solidFill>
              <a:srgbClr val="C00000"/>
            </a:solidFill>
          </a:endParaRPr>
        </a:p>
      </dgm:t>
    </dgm:pt>
    <dgm:pt modelId="{2682BF1F-A866-4263-A5C9-2A972A107772}" type="parTrans" cxnId="{C9BA2857-5E27-4DDF-8F8E-E83918205BA2}">
      <dgm:prSet/>
      <dgm:spPr/>
      <dgm:t>
        <a:bodyPr/>
        <a:lstStyle/>
        <a:p>
          <a:endParaRPr lang="en-US"/>
        </a:p>
      </dgm:t>
    </dgm:pt>
    <dgm:pt modelId="{9634705D-4FDD-4578-8050-7A921D12086B}" type="sibTrans" cxnId="{C9BA2857-5E27-4DDF-8F8E-E83918205BA2}">
      <dgm:prSet/>
      <dgm:spPr/>
      <dgm:t>
        <a:bodyPr/>
        <a:lstStyle/>
        <a:p>
          <a:endParaRPr lang="en-US"/>
        </a:p>
      </dgm:t>
    </dgm:pt>
    <dgm:pt modelId="{F99E536B-7C56-45E1-9789-77F5B9952B02}">
      <dgm:prSet phldrT="[Szöveg]"/>
      <dgm:spPr/>
      <dgm:t>
        <a:bodyPr/>
        <a:lstStyle/>
        <a:p>
          <a:r>
            <a:rPr lang="hu-HU" b="1" dirty="0" smtClean="0"/>
            <a:t>Megkésett VAGY céloknak nem megfelelő </a:t>
          </a:r>
          <a:r>
            <a:rPr lang="hu-HU" dirty="0" smtClean="0"/>
            <a:t>átültetés:</a:t>
          </a:r>
        </a:p>
        <a:p>
          <a:r>
            <a:rPr lang="hu-HU" dirty="0" smtClean="0"/>
            <a:t>(1) Közvetlen hatály egyéntől + (2) kötelezettségszegési eljárás lehetséges</a:t>
          </a:r>
          <a:endParaRPr lang="en-US" dirty="0"/>
        </a:p>
      </dgm:t>
    </dgm:pt>
    <dgm:pt modelId="{4879588C-7464-498C-8D17-5BF47955B7BE}" type="parTrans" cxnId="{D938FE9B-25FE-4B5B-9479-035029EEA158}">
      <dgm:prSet/>
      <dgm:spPr/>
      <dgm:t>
        <a:bodyPr/>
        <a:lstStyle/>
        <a:p>
          <a:endParaRPr lang="en-US"/>
        </a:p>
      </dgm:t>
    </dgm:pt>
    <dgm:pt modelId="{6E95E95B-C5CF-430A-B7AD-9EC98AF7E17F}" type="sibTrans" cxnId="{D938FE9B-25FE-4B5B-9479-035029EEA158}">
      <dgm:prSet/>
      <dgm:spPr/>
      <dgm:t>
        <a:bodyPr/>
        <a:lstStyle/>
        <a:p>
          <a:endParaRPr lang="en-US"/>
        </a:p>
      </dgm:t>
    </dgm:pt>
    <dgm:pt modelId="{D04EE973-84BE-4CCC-A1E4-5DD2D9F8A01C}" type="pres">
      <dgm:prSet presAssocID="{4D713A5E-A918-4B2C-A167-F736005CC630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hu-HU"/>
        </a:p>
      </dgm:t>
    </dgm:pt>
    <dgm:pt modelId="{43B6D750-9C12-4510-B022-0BC84B61CC2A}" type="pres">
      <dgm:prSet presAssocID="{9E41F66B-EABD-44A6-9C48-E99FDDCE016E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EE4FBE8-5351-45AD-B2E5-E68D8CA540AF}" type="pres">
      <dgm:prSet presAssocID="{9E41F66B-EABD-44A6-9C48-E99FDDCE016E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A4F81A2-EA57-4B5D-BACF-97F38BF19B6D}" type="pres">
      <dgm:prSet presAssocID="{43124224-483F-4556-BF34-B732F98558BF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8EF12E-6353-45A4-A0F0-3C65E14E41A4}" type="pres">
      <dgm:prSet presAssocID="{43124224-483F-4556-BF34-B732F98558BF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DED320-523E-4CC4-BE04-29A0944CE86D}" type="pres">
      <dgm:prSet presAssocID="{7B6FB737-54BE-4988-8890-C5BD61D18513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0B0680-EEC6-4402-BEEE-6F8706169F7D}" type="pres">
      <dgm:prSet presAssocID="{7B6FB737-54BE-4988-8890-C5BD61D18513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8D1CAE13-FCB4-4A02-AD6F-625DED952AA3}" srcId="{4D713A5E-A918-4B2C-A167-F736005CC630}" destId="{9E41F66B-EABD-44A6-9C48-E99FDDCE016E}" srcOrd="0" destOrd="0" parTransId="{9DD2B1D8-A4FA-47E7-9A6E-A83B4132421D}" sibTransId="{FB16BA0E-426E-47DE-99BC-27B7C0BB9C6D}"/>
    <dgm:cxn modelId="{63FDCFE2-78AF-449D-94F4-4DE884967A82}" type="presOf" srcId="{F99E536B-7C56-45E1-9789-77F5B9952B02}" destId="{E10B0680-EEC6-4402-BEEE-6F8706169F7D}" srcOrd="0" destOrd="0" presId="urn:microsoft.com/office/officeart/2009/3/layout/IncreasingArrowsProcess"/>
    <dgm:cxn modelId="{33E8754B-8040-41B1-9E6B-3162387177A1}" srcId="{43124224-483F-4556-BF34-B732F98558BF}" destId="{10072FA9-9800-4485-A7CC-693E88883DD2}" srcOrd="0" destOrd="0" parTransId="{07319DA6-E732-42B6-897D-45764F4A409D}" sibTransId="{6043A5AA-7C61-47B1-BD1A-E281C56772ED}"/>
    <dgm:cxn modelId="{7DB54F64-F3B1-443C-99D0-E94C91244696}" type="presOf" srcId="{10072FA9-9800-4485-A7CC-693E88883DD2}" destId="{5F8EF12E-6353-45A4-A0F0-3C65E14E41A4}" srcOrd="0" destOrd="0" presId="urn:microsoft.com/office/officeart/2009/3/layout/IncreasingArrowsProcess"/>
    <dgm:cxn modelId="{2E639560-2CAC-400F-819F-36249856E971}" srcId="{9E41F66B-EABD-44A6-9C48-E99FDDCE016E}" destId="{F8D8AF13-A041-4611-B0B4-7B381EED2E6D}" srcOrd="0" destOrd="0" parTransId="{1AECCDCD-7C7E-421A-B753-BA6AC3E7F8E1}" sibTransId="{E8624345-DF52-434B-9B9C-BD58981D0428}"/>
    <dgm:cxn modelId="{D938FE9B-25FE-4B5B-9479-035029EEA158}" srcId="{7B6FB737-54BE-4988-8890-C5BD61D18513}" destId="{F99E536B-7C56-45E1-9789-77F5B9952B02}" srcOrd="0" destOrd="0" parTransId="{4879588C-7464-498C-8D17-5BF47955B7BE}" sibTransId="{6E95E95B-C5CF-430A-B7AD-9EC98AF7E17F}"/>
    <dgm:cxn modelId="{6159666B-799D-4343-85B4-EDBC9208B5E5}" srcId="{4D713A5E-A918-4B2C-A167-F736005CC630}" destId="{43124224-483F-4556-BF34-B732F98558BF}" srcOrd="1" destOrd="0" parTransId="{E9BD6C75-2950-47C1-AF07-EE644B720D21}" sibTransId="{6D8C7BB5-DFBA-47DA-89D0-2C187AFCA7F3}"/>
    <dgm:cxn modelId="{99EA12A5-B1CC-4891-A8A9-14732ACF6D01}" type="presOf" srcId="{F8D8AF13-A041-4611-B0B4-7B381EED2E6D}" destId="{3EE4FBE8-5351-45AD-B2E5-E68D8CA540AF}" srcOrd="0" destOrd="0" presId="urn:microsoft.com/office/officeart/2009/3/layout/IncreasingArrowsProcess"/>
    <dgm:cxn modelId="{C9BA2857-5E27-4DDF-8F8E-E83918205BA2}" srcId="{4D713A5E-A918-4B2C-A167-F736005CC630}" destId="{7B6FB737-54BE-4988-8890-C5BD61D18513}" srcOrd="2" destOrd="0" parTransId="{2682BF1F-A866-4263-A5C9-2A972A107772}" sibTransId="{9634705D-4FDD-4578-8050-7A921D12086B}"/>
    <dgm:cxn modelId="{D0B05833-A595-488F-B4AE-994478C24F0C}" type="presOf" srcId="{43124224-483F-4556-BF34-B732F98558BF}" destId="{DA4F81A2-EA57-4B5D-BACF-97F38BF19B6D}" srcOrd="0" destOrd="0" presId="urn:microsoft.com/office/officeart/2009/3/layout/IncreasingArrowsProcess"/>
    <dgm:cxn modelId="{6ED75229-CF05-43E4-AFCA-0CDE28514662}" type="presOf" srcId="{4D713A5E-A918-4B2C-A167-F736005CC630}" destId="{D04EE973-84BE-4CCC-A1E4-5DD2D9F8A01C}" srcOrd="0" destOrd="0" presId="urn:microsoft.com/office/officeart/2009/3/layout/IncreasingArrowsProcess"/>
    <dgm:cxn modelId="{6E1EB188-B117-4381-A04B-8EAE7D3E57F3}" type="presOf" srcId="{9E41F66B-EABD-44A6-9C48-E99FDDCE016E}" destId="{43B6D750-9C12-4510-B022-0BC84B61CC2A}" srcOrd="0" destOrd="0" presId="urn:microsoft.com/office/officeart/2009/3/layout/IncreasingArrowsProcess"/>
    <dgm:cxn modelId="{ECFBA48F-FDAA-45F3-B964-4A70A4584594}" type="presOf" srcId="{7B6FB737-54BE-4988-8890-C5BD61D18513}" destId="{CEDED320-523E-4CC4-BE04-29A0944CE86D}" srcOrd="0" destOrd="0" presId="urn:microsoft.com/office/officeart/2009/3/layout/IncreasingArrowsProcess"/>
    <dgm:cxn modelId="{C10E5BD2-D5CB-4BB2-8DBB-E7ADA5DBDCE0}" type="presParOf" srcId="{D04EE973-84BE-4CCC-A1E4-5DD2D9F8A01C}" destId="{43B6D750-9C12-4510-B022-0BC84B61CC2A}" srcOrd="0" destOrd="0" presId="urn:microsoft.com/office/officeart/2009/3/layout/IncreasingArrowsProcess"/>
    <dgm:cxn modelId="{D5DD2F63-9462-4098-88AF-BCFAABC1AA1B}" type="presParOf" srcId="{D04EE973-84BE-4CCC-A1E4-5DD2D9F8A01C}" destId="{3EE4FBE8-5351-45AD-B2E5-E68D8CA540AF}" srcOrd="1" destOrd="0" presId="urn:microsoft.com/office/officeart/2009/3/layout/IncreasingArrowsProcess"/>
    <dgm:cxn modelId="{67157499-2858-4E42-B458-2B7732570D5A}" type="presParOf" srcId="{D04EE973-84BE-4CCC-A1E4-5DD2D9F8A01C}" destId="{DA4F81A2-EA57-4B5D-BACF-97F38BF19B6D}" srcOrd="2" destOrd="0" presId="urn:microsoft.com/office/officeart/2009/3/layout/IncreasingArrowsProcess"/>
    <dgm:cxn modelId="{A84053B7-E18F-4E1F-8B69-169728F63913}" type="presParOf" srcId="{D04EE973-84BE-4CCC-A1E4-5DD2D9F8A01C}" destId="{5F8EF12E-6353-45A4-A0F0-3C65E14E41A4}" srcOrd="3" destOrd="0" presId="urn:microsoft.com/office/officeart/2009/3/layout/IncreasingArrowsProcess"/>
    <dgm:cxn modelId="{2DD5D6AE-6D34-4B12-80E8-67501893097C}" type="presParOf" srcId="{D04EE973-84BE-4CCC-A1E4-5DD2D9F8A01C}" destId="{CEDED320-523E-4CC4-BE04-29A0944CE86D}" srcOrd="4" destOrd="0" presId="urn:microsoft.com/office/officeart/2009/3/layout/IncreasingArrowsProcess"/>
    <dgm:cxn modelId="{AC7344BA-64A2-4EA7-B6FF-CF29188CB68F}" type="presParOf" srcId="{D04EE973-84BE-4CCC-A1E4-5DD2D9F8A01C}" destId="{E10B0680-EEC6-4402-BEEE-6F8706169F7D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3B6D750-9C12-4510-B022-0BC84B61CC2A}">
      <dsp:nvSpPr>
        <dsp:cNvPr id="0" name=""/>
        <dsp:cNvSpPr/>
      </dsp:nvSpPr>
      <dsp:spPr>
        <a:xfrm>
          <a:off x="0" y="407608"/>
          <a:ext cx="9144001" cy="1331714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254000" bIns="21141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600" kern="1200" dirty="0" smtClean="0">
              <a:solidFill>
                <a:srgbClr val="C00000"/>
              </a:solidFill>
            </a:rPr>
            <a:t>Átültetés előtt</a:t>
          </a:r>
          <a:endParaRPr lang="en-US" sz="2600" kern="1200" dirty="0">
            <a:solidFill>
              <a:srgbClr val="C00000"/>
            </a:solidFill>
          </a:endParaRPr>
        </a:p>
      </dsp:txBody>
      <dsp:txXfrm>
        <a:off x="0" y="407608"/>
        <a:ext cx="9144001" cy="1331714"/>
      </dsp:txXfrm>
    </dsp:sp>
    <dsp:sp modelId="{3EE4FBE8-5351-45AD-B2E5-E68D8CA540AF}">
      <dsp:nvSpPr>
        <dsp:cNvPr id="0" name=""/>
        <dsp:cNvSpPr/>
      </dsp:nvSpPr>
      <dsp:spPr>
        <a:xfrm>
          <a:off x="0" y="1434552"/>
          <a:ext cx="2816352" cy="25653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Tagállam </a:t>
          </a:r>
          <a:r>
            <a:rPr lang="hu-HU" sz="2200" b="1" kern="1200" dirty="0" smtClean="0"/>
            <a:t>nem</a:t>
          </a:r>
          <a:r>
            <a:rPr lang="hu-HU" sz="2200" kern="1200" dirty="0" smtClean="0"/>
            <a:t> hozhat már </a:t>
          </a:r>
          <a:r>
            <a:rPr lang="hu-HU" sz="2200" b="1" kern="1200" dirty="0" smtClean="0"/>
            <a:t>irányelv céljával ellentétes intézkedést</a:t>
          </a:r>
          <a:endParaRPr lang="en-US" sz="2200" b="1" kern="1200" dirty="0"/>
        </a:p>
      </dsp:txBody>
      <dsp:txXfrm>
        <a:off x="0" y="1434552"/>
        <a:ext cx="2816352" cy="2565373"/>
      </dsp:txXfrm>
    </dsp:sp>
    <dsp:sp modelId="{DA4F81A2-EA57-4B5D-BACF-97F38BF19B6D}">
      <dsp:nvSpPr>
        <dsp:cNvPr id="0" name=""/>
        <dsp:cNvSpPr/>
      </dsp:nvSpPr>
      <dsp:spPr>
        <a:xfrm>
          <a:off x="2816352" y="851513"/>
          <a:ext cx="6327648" cy="1331714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254000" bIns="21141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600" kern="1200" dirty="0" smtClean="0">
              <a:solidFill>
                <a:srgbClr val="C00000"/>
              </a:solidFill>
            </a:rPr>
            <a:t>Átültetés után</a:t>
          </a:r>
          <a:endParaRPr lang="en-US" sz="2600" kern="1200" dirty="0">
            <a:solidFill>
              <a:srgbClr val="C00000"/>
            </a:solidFill>
          </a:endParaRPr>
        </a:p>
      </dsp:txBody>
      <dsp:txXfrm>
        <a:off x="2816352" y="851513"/>
        <a:ext cx="6327648" cy="1331714"/>
      </dsp:txXfrm>
    </dsp:sp>
    <dsp:sp modelId="{5F8EF12E-6353-45A4-A0F0-3C65E14E41A4}">
      <dsp:nvSpPr>
        <dsp:cNvPr id="0" name=""/>
        <dsp:cNvSpPr/>
      </dsp:nvSpPr>
      <dsp:spPr>
        <a:xfrm>
          <a:off x="2816352" y="1878457"/>
          <a:ext cx="2816352" cy="25653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Átültetési kötelezettség köti 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(1) az </a:t>
          </a:r>
          <a:r>
            <a:rPr lang="hu-HU" sz="2200" b="1" kern="1200" dirty="0" smtClean="0"/>
            <a:t>idő</a:t>
          </a:r>
          <a:r>
            <a:rPr lang="hu-HU" sz="2200" kern="1200" dirty="0" smtClean="0"/>
            <a:t> és +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(2) az </a:t>
          </a:r>
          <a:r>
            <a:rPr lang="hu-HU" sz="2200" b="1" kern="1200" dirty="0" smtClean="0"/>
            <a:t>irányelvi célok </a:t>
          </a:r>
          <a:r>
            <a:rPr lang="hu-HU" sz="2200" kern="1200" dirty="0" smtClean="0"/>
            <a:t>szempontjából is</a:t>
          </a:r>
          <a:endParaRPr lang="en-US" sz="2200" kern="1200" dirty="0"/>
        </a:p>
      </dsp:txBody>
      <dsp:txXfrm>
        <a:off x="2816352" y="1878457"/>
        <a:ext cx="2816352" cy="2565373"/>
      </dsp:txXfrm>
    </dsp:sp>
    <dsp:sp modelId="{CEDED320-523E-4CC4-BE04-29A0944CE86D}">
      <dsp:nvSpPr>
        <dsp:cNvPr id="0" name=""/>
        <dsp:cNvSpPr/>
      </dsp:nvSpPr>
      <dsp:spPr>
        <a:xfrm>
          <a:off x="5632704" y="1295418"/>
          <a:ext cx="3511296" cy="1331714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254000" bIns="21141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600" kern="1200" dirty="0" smtClean="0">
              <a:solidFill>
                <a:srgbClr val="C00000"/>
              </a:solidFill>
            </a:rPr>
            <a:t>„Rossz” átültetés</a:t>
          </a:r>
          <a:endParaRPr lang="en-US" sz="2600" kern="1200" dirty="0">
            <a:solidFill>
              <a:srgbClr val="C00000"/>
            </a:solidFill>
          </a:endParaRPr>
        </a:p>
      </dsp:txBody>
      <dsp:txXfrm>
        <a:off x="5632704" y="1295418"/>
        <a:ext cx="3511296" cy="1331714"/>
      </dsp:txXfrm>
    </dsp:sp>
    <dsp:sp modelId="{E10B0680-EEC6-4402-BEEE-6F8706169F7D}">
      <dsp:nvSpPr>
        <dsp:cNvPr id="0" name=""/>
        <dsp:cNvSpPr/>
      </dsp:nvSpPr>
      <dsp:spPr>
        <a:xfrm>
          <a:off x="5632704" y="2322362"/>
          <a:ext cx="2816352" cy="25278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b="1" kern="1200" dirty="0" smtClean="0"/>
            <a:t>Megkésett VAGY céloknak nem megfelelő </a:t>
          </a:r>
          <a:r>
            <a:rPr lang="hu-HU" sz="2200" kern="1200" dirty="0" smtClean="0"/>
            <a:t>átültetés: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(1) Közvetlen hatály egyéntől + (2) kötelezettségszegési eljárás lehetséges</a:t>
          </a:r>
          <a:endParaRPr lang="en-US" sz="2200" kern="1200" dirty="0"/>
        </a:p>
      </dsp:txBody>
      <dsp:txXfrm>
        <a:off x="5632704" y="2322362"/>
        <a:ext cx="2816352" cy="25278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 dirty="0">
              <a:latin typeface="Times New Roman" panose="02020603050405020304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8A0EE57-4749-4968-B98A-9612C7D04060}" type="datetimeFigureOut">
              <a:rPr lang="hu-HU">
                <a:latin typeface="Times New Roman" panose="02020603050405020304" pitchFamily="18" charset="0"/>
              </a:rPr>
              <a:pPr>
                <a:defRPr/>
              </a:pPr>
              <a:t>2019. 05. 12.</a:t>
            </a:fld>
            <a:endParaRPr lang="hu-HU" dirty="0">
              <a:latin typeface="Times New Roman" panose="02020603050405020304" pitchFamily="18" charset="0"/>
            </a:endParaRP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 dirty="0">
              <a:latin typeface="Times New Roman" panose="02020603050405020304" pitchFamily="18" charset="0"/>
            </a:endParaRP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DA0B5078-2BF7-4FA9-A501-3D298B79994D}" type="slidenum">
              <a:rPr lang="hu-HU" altLang="hu-HU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‹#›</a:t>
            </a:fld>
            <a:endParaRPr lang="hu-HU" alt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6028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B5E19F69-588C-489F-B1C4-098A21413F26}" type="datetimeFigureOut">
              <a:rPr lang="hu-HU" smtClean="0"/>
              <a:pPr>
                <a:defRPr/>
              </a:pPr>
              <a:t>2019. 05. 12.</a:t>
            </a:fld>
            <a:endParaRPr lang="hu-HU" dirty="0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98AFB061-BB78-452A-A915-59AD5A92972C}" type="slidenum">
              <a:rPr lang="hu-HU" altLang="hu-HU" smtClean="0"/>
              <a:pPr>
                <a:defRPr/>
              </a:pPr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xmlns="" val="24840021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fontAlgn="ctr" hangingPunct="1"/>
            <a:r>
              <a:rPr lang="hu-HU" altLang="hu-HU" b="1" smtClean="0"/>
              <a:t>Vizsgatípus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Felkészítő tanfolyamon résztvevők száma</a:t>
            </a:r>
            <a:endParaRPr lang="hu-HU" altLang="hu-HU" smtClean="0"/>
          </a:p>
          <a:p>
            <a:pPr eaLnBrk="1" fontAlgn="t" hangingPunct="1"/>
            <a:r>
              <a:rPr lang="hu-HU" altLang="hu-HU" b="1" smtClean="0"/>
              <a:t>Felkészítő csoportok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Vizsgára jelentkezettek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Vizsgán megjelentek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Sikeres vizsgát tett tisztviselők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vizsgacsoportok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Titkos ügykezelői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152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8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159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159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136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8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Ügykezelői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Közigazgatási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531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30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586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581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526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Közigazgatási szakvizsga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364 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3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405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387 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341 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21 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összesen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1047</a:t>
            </a:r>
            <a:endParaRPr lang="hu-HU" altLang="hu-HU" smtClean="0"/>
          </a:p>
          <a:p>
            <a:pPr eaLnBrk="1" fontAlgn="t" hangingPunct="1"/>
            <a:r>
              <a:rPr lang="hu-HU" altLang="hu-HU" b="1" smtClean="0"/>
              <a:t> 41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1150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1127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1003 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59 </a:t>
            </a:r>
            <a:endParaRPr lang="hu-HU" altLang="hu-HU" smtClean="0"/>
          </a:p>
          <a:p>
            <a:endParaRPr lang="hu-HU" altLang="hu-HU" smtClean="0"/>
          </a:p>
        </p:txBody>
      </p:sp>
      <p:sp>
        <p:nvSpPr>
          <p:cNvPr id="80900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E01F275C-CCCD-407B-BA88-B58D324D0B5B}" type="slidenum">
              <a:rPr lang="hu-HU" altLang="hu-HU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hu-HU" altLang="hu-HU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9955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fontAlgn="ctr" hangingPunct="1"/>
            <a:r>
              <a:rPr lang="hu-HU" altLang="hu-HU" b="1" smtClean="0"/>
              <a:t>Vizsgatípus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Felkészítő tanfolyamon résztvevők száma</a:t>
            </a:r>
            <a:endParaRPr lang="hu-HU" altLang="hu-HU" smtClean="0"/>
          </a:p>
          <a:p>
            <a:pPr eaLnBrk="1" fontAlgn="t" hangingPunct="1"/>
            <a:r>
              <a:rPr lang="hu-HU" altLang="hu-HU" b="1" smtClean="0"/>
              <a:t>Felkészítő csoportok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Vizsgára jelentkezettek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Vizsgán megjelentek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Sikeres vizsgát tett tisztviselők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vizsgacsoportok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Titkos ügykezelői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152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8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159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159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136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8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Ügykezelői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Közigazgatási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531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30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586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581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526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Közigazgatási szakvizsga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364 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3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405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387 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341 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21 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összesen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1047</a:t>
            </a:r>
            <a:endParaRPr lang="hu-HU" altLang="hu-HU" smtClean="0"/>
          </a:p>
          <a:p>
            <a:pPr eaLnBrk="1" fontAlgn="t" hangingPunct="1"/>
            <a:r>
              <a:rPr lang="hu-HU" altLang="hu-HU" b="1" smtClean="0"/>
              <a:t> 41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1150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1127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1003 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59 </a:t>
            </a:r>
            <a:endParaRPr lang="hu-HU" altLang="hu-HU" smtClean="0"/>
          </a:p>
          <a:p>
            <a:endParaRPr lang="hu-HU" altLang="hu-HU" smtClean="0"/>
          </a:p>
        </p:txBody>
      </p:sp>
      <p:sp>
        <p:nvSpPr>
          <p:cNvPr id="80900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E01F275C-CCCD-407B-BA88-B58D324D0B5B}" type="slidenum">
              <a:rPr lang="hu-HU" altLang="hu-HU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6</a:t>
            </a:fld>
            <a:endParaRPr lang="hu-HU" altLang="hu-HU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211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fontAlgn="ctr" hangingPunct="1"/>
            <a:r>
              <a:rPr lang="hu-HU" altLang="hu-HU" b="1" smtClean="0"/>
              <a:t>Vizsgatípus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Felkészítő tanfolyamon résztvevők száma</a:t>
            </a:r>
            <a:endParaRPr lang="hu-HU" altLang="hu-HU" smtClean="0"/>
          </a:p>
          <a:p>
            <a:pPr eaLnBrk="1" fontAlgn="t" hangingPunct="1"/>
            <a:r>
              <a:rPr lang="hu-HU" altLang="hu-HU" b="1" smtClean="0"/>
              <a:t>Felkészítő csoportok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Vizsgára jelentkezettek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Vizsgán megjelentek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Sikeres vizsgát tett tisztviselők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vizsgacsoportok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Titkos ügykezelői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152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8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159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159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136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8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Ügykezelői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Közigazgatási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531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30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586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581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526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Közigazgatási szakvizsga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364 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3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405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387 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341 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21 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összesen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1047</a:t>
            </a:r>
            <a:endParaRPr lang="hu-HU" altLang="hu-HU" smtClean="0"/>
          </a:p>
          <a:p>
            <a:pPr eaLnBrk="1" fontAlgn="t" hangingPunct="1"/>
            <a:r>
              <a:rPr lang="hu-HU" altLang="hu-HU" b="1" smtClean="0"/>
              <a:t> 41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1150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1127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1003 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59 </a:t>
            </a:r>
            <a:endParaRPr lang="hu-HU" altLang="hu-HU" smtClean="0"/>
          </a:p>
          <a:p>
            <a:endParaRPr lang="hu-HU" altLang="hu-HU" smtClean="0"/>
          </a:p>
        </p:txBody>
      </p:sp>
      <p:sp>
        <p:nvSpPr>
          <p:cNvPr id="80900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E01F275C-CCCD-407B-BA88-B58D324D0B5B}" type="slidenum">
              <a:rPr lang="hu-HU" altLang="hu-HU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7</a:t>
            </a:fld>
            <a:endParaRPr lang="hu-HU" altLang="hu-HU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770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fontAlgn="ctr" hangingPunct="1"/>
            <a:r>
              <a:rPr lang="hu-HU" altLang="hu-HU" b="1" smtClean="0"/>
              <a:t>Vizsgatípus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Felkészítő tanfolyamon résztvevők száma</a:t>
            </a:r>
            <a:endParaRPr lang="hu-HU" altLang="hu-HU" smtClean="0"/>
          </a:p>
          <a:p>
            <a:pPr eaLnBrk="1" fontAlgn="t" hangingPunct="1"/>
            <a:r>
              <a:rPr lang="hu-HU" altLang="hu-HU" b="1" smtClean="0"/>
              <a:t>Felkészítő csoportok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Vizsgára jelentkezettek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Vizsgán megjelentek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Sikeres vizsgát tett tisztviselők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vizsgacsoportok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Titkos ügykezelői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152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8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159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159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136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8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Ügykezelői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Közigazgatási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531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30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586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581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526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Közigazgatási szakvizsga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364 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3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405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387 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341 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21 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összesen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1047</a:t>
            </a:r>
            <a:endParaRPr lang="hu-HU" altLang="hu-HU" smtClean="0"/>
          </a:p>
          <a:p>
            <a:pPr eaLnBrk="1" fontAlgn="t" hangingPunct="1"/>
            <a:r>
              <a:rPr lang="hu-HU" altLang="hu-HU" b="1" smtClean="0"/>
              <a:t> 41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1150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1127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1003 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59 </a:t>
            </a:r>
            <a:endParaRPr lang="hu-HU" altLang="hu-HU" smtClean="0"/>
          </a:p>
          <a:p>
            <a:endParaRPr lang="hu-HU" altLang="hu-HU" smtClean="0"/>
          </a:p>
        </p:txBody>
      </p:sp>
      <p:sp>
        <p:nvSpPr>
          <p:cNvPr id="80900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E01F275C-CCCD-407B-BA88-B58D324D0B5B}" type="slidenum">
              <a:rPr lang="hu-HU" altLang="hu-HU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8</a:t>
            </a:fld>
            <a:endParaRPr lang="hu-HU" altLang="hu-HU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58751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fontAlgn="ctr" hangingPunct="1"/>
            <a:r>
              <a:rPr lang="hu-HU" altLang="hu-HU" b="1" smtClean="0"/>
              <a:t>Vizsgatípus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Felkészítő tanfolyamon résztvevők száma</a:t>
            </a:r>
            <a:endParaRPr lang="hu-HU" altLang="hu-HU" smtClean="0"/>
          </a:p>
          <a:p>
            <a:pPr eaLnBrk="1" fontAlgn="t" hangingPunct="1"/>
            <a:r>
              <a:rPr lang="hu-HU" altLang="hu-HU" b="1" smtClean="0"/>
              <a:t>Felkészítő csoportok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Vizsgára jelentkezettek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Vizsgán megjelentek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Sikeres vizsgát tett tisztviselők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vizsgacsoportok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Titkos ügykezelői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152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8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159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159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136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8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Ügykezelői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Közigazgatási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531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30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586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581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526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Közigazgatási szakvizsga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364 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3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405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387 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341 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21 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összesen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1047</a:t>
            </a:r>
            <a:endParaRPr lang="hu-HU" altLang="hu-HU" smtClean="0"/>
          </a:p>
          <a:p>
            <a:pPr eaLnBrk="1" fontAlgn="t" hangingPunct="1"/>
            <a:r>
              <a:rPr lang="hu-HU" altLang="hu-HU" b="1" smtClean="0"/>
              <a:t> 41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1150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1127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1003 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59 </a:t>
            </a:r>
            <a:endParaRPr lang="hu-HU" altLang="hu-HU" smtClean="0"/>
          </a:p>
          <a:p>
            <a:endParaRPr lang="hu-HU" altLang="hu-HU" smtClean="0"/>
          </a:p>
        </p:txBody>
      </p:sp>
      <p:sp>
        <p:nvSpPr>
          <p:cNvPr id="80900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E01F275C-CCCD-407B-BA88-B58D324D0B5B}" type="slidenum">
              <a:rPr lang="hu-HU" altLang="hu-HU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9</a:t>
            </a:fld>
            <a:endParaRPr lang="hu-HU" altLang="hu-HU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327387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fontAlgn="ctr" hangingPunct="1"/>
            <a:r>
              <a:rPr lang="hu-HU" altLang="hu-HU" b="1" smtClean="0"/>
              <a:t>Vizsgatípus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Felkészítő tanfolyamon résztvevők száma</a:t>
            </a:r>
            <a:endParaRPr lang="hu-HU" altLang="hu-HU" smtClean="0"/>
          </a:p>
          <a:p>
            <a:pPr eaLnBrk="1" fontAlgn="t" hangingPunct="1"/>
            <a:r>
              <a:rPr lang="hu-HU" altLang="hu-HU" b="1" smtClean="0"/>
              <a:t>Felkészítő csoportok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Vizsgára jelentkezettek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Vizsgán megjelentek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Sikeres vizsgát tett tisztviselők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vizsgacsoportok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Titkos ügykezelői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152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8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159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159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136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8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Ügykezelői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Közigazgatási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531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30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586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581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526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Közigazgatási szakvizsga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364 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3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405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387 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341 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21 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összesen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1047</a:t>
            </a:r>
            <a:endParaRPr lang="hu-HU" altLang="hu-HU" smtClean="0"/>
          </a:p>
          <a:p>
            <a:pPr eaLnBrk="1" fontAlgn="t" hangingPunct="1"/>
            <a:r>
              <a:rPr lang="hu-HU" altLang="hu-HU" b="1" smtClean="0"/>
              <a:t> 41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1150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1127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1003 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59 </a:t>
            </a:r>
            <a:endParaRPr lang="hu-HU" altLang="hu-HU" smtClean="0"/>
          </a:p>
          <a:p>
            <a:endParaRPr lang="hu-HU" altLang="hu-HU" smtClean="0"/>
          </a:p>
        </p:txBody>
      </p:sp>
      <p:sp>
        <p:nvSpPr>
          <p:cNvPr id="80900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E01F275C-CCCD-407B-BA88-B58D324D0B5B}" type="slidenum">
              <a:rPr lang="hu-HU" altLang="hu-HU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10</a:t>
            </a:fld>
            <a:endParaRPr lang="hu-HU" altLang="hu-HU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76560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AFB061-BB78-452A-A915-59AD5A92972C}" type="slidenum">
              <a:rPr lang="hu-HU" altLang="hu-HU" smtClean="0"/>
              <a:pPr>
                <a:defRPr/>
              </a:pPr>
              <a:t>21</a:t>
            </a:fld>
            <a:endParaRPr lang="hu-HU" altLang="hu-HU" dirty="0"/>
          </a:p>
        </p:txBody>
      </p:sp>
    </p:spTree>
    <p:extLst>
      <p:ext uri="{BB962C8B-B14F-4D97-AF65-F5344CB8AC3E}">
        <p14:creationId xmlns="" xmlns:p14="http://schemas.microsoft.com/office/powerpoint/2010/main" val="30496605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AFB061-BB78-452A-A915-59AD5A92972C}" type="slidenum">
              <a:rPr lang="hu-HU" altLang="hu-HU" smtClean="0"/>
              <a:pPr>
                <a:defRPr/>
              </a:pPr>
              <a:t>22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xmlns="" val="3049660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09131-0321-48CF-BA4F-F046651410F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xmlns="" val="2683738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6028A-0D68-477C-8903-AD0EB84DDD6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xmlns="" val="3238699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F9276-971D-4D46-BD2E-CBA53251814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xmlns="" val="265752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56BD8-1DEC-4227-BC53-98AB08767D6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xmlns="" val="151800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D7D0C-1953-42C4-9194-48E4E2576F9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xmlns="" val="1875272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314CD-14D6-4520-B2B3-3CD1A59AE79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xmlns="" val="1912196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88EA2-F82A-4622-87EC-8C534220BCF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xmlns="" val="1332934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D3D5F-0CFE-43AC-8C5F-A2E57B17D04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xmlns="" val="3283834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C6A70-B6B0-4574-9465-8567A4A6231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xmlns="" val="1656615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D6682-B2D1-43E8-B313-29385C9E97D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xmlns="" val="277495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DABC9-5ED3-4D96-8C7A-5403E668484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xmlns="" val="3598015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dirty="0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dirty="0" smtClean="0"/>
              <a:t>Mintaszöveg szerkesztése</a:t>
            </a:r>
          </a:p>
          <a:p>
            <a:pPr lvl="1"/>
            <a:r>
              <a:rPr lang="hu-HU" altLang="hu-HU" dirty="0" smtClean="0"/>
              <a:t>Második szint</a:t>
            </a:r>
          </a:p>
          <a:p>
            <a:pPr lvl="2"/>
            <a:r>
              <a:rPr lang="hu-HU" altLang="hu-HU" dirty="0" smtClean="0"/>
              <a:t>Harmadik szint</a:t>
            </a:r>
          </a:p>
          <a:p>
            <a:pPr lvl="3"/>
            <a:r>
              <a:rPr lang="hu-HU" altLang="hu-HU" dirty="0" smtClean="0"/>
              <a:t>Negyedik szint</a:t>
            </a:r>
          </a:p>
          <a:p>
            <a:pPr lvl="4"/>
            <a:r>
              <a:rPr lang="hu-HU" altLang="hu-HU" dirty="0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b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BD8ADC55-DB78-44E1-B7D8-14E1A4B539CB}" type="slidenum">
              <a:rPr lang="hu-HU" altLang="hu-HU" smtClean="0"/>
              <a:pPr>
                <a:defRPr/>
              </a:pPr>
              <a:t>‹#›</a:t>
            </a:fld>
            <a:endParaRPr lang="hu-HU" alt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anose="02020603050405020304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anose="02020603050405020304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anose="02020603050405020304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anose="02020603050405020304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artalom helye 2"/>
          <p:cNvSpPr>
            <a:spLocks noGrp="1"/>
          </p:cNvSpPr>
          <p:nvPr>
            <p:ph idx="4294967295"/>
          </p:nvPr>
        </p:nvSpPr>
        <p:spPr>
          <a:xfrm>
            <a:off x="0" y="1916113"/>
            <a:ext cx="9144000" cy="4603750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hu-HU" sz="4000" b="1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  <a:t>Az Európai Unió közjogi alapjai</a:t>
            </a: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hu-HU" sz="4000" b="1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  <a:t>Jogalkotási </a:t>
            </a: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hu-HU" sz="4000" b="1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  <a:t>és döntéshozatali eljárások</a:t>
            </a:r>
            <a:r>
              <a:rPr lang="hu-HU" sz="4000" b="1" kern="1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  <a:t/>
            </a:r>
            <a:br>
              <a:rPr lang="hu-HU" sz="4000" b="1" kern="1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</a:br>
            <a:endParaRPr lang="hu-HU" sz="4000" b="1" kern="1200" dirty="0" smtClean="0">
              <a:ln w="6350">
                <a:solidFill>
                  <a:srgbClr val="FE8637">
                    <a:shade val="43000"/>
                  </a:srgbClr>
                </a:solidFill>
              </a:ln>
              <a:solidFill>
                <a:srgbClr val="C00000"/>
              </a:solidFill>
              <a:ea typeface="+mj-ea"/>
              <a:cs typeface="Times New Roman" panose="02020603050405020304" pitchFamily="18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hu-HU" sz="3600" kern="1200" dirty="0" smtClean="0">
                <a:ln>
                  <a:solidFill>
                    <a:srgbClr val="575F6D"/>
                  </a:solidFill>
                </a:ln>
                <a:solidFill>
                  <a:srgbClr val="000000"/>
                </a:solidFill>
                <a:cs typeface="Times New Roman" panose="02020603050405020304" pitchFamily="18" charset="0"/>
              </a:rPr>
              <a:t>2018/19. </a:t>
            </a:r>
            <a:r>
              <a:rPr lang="hu-HU" sz="3600" kern="1200" dirty="0" smtClean="0">
                <a:ln>
                  <a:solidFill>
                    <a:srgbClr val="575F6D"/>
                  </a:solidFill>
                </a:ln>
                <a:solidFill>
                  <a:srgbClr val="000000"/>
                </a:solidFill>
                <a:cs typeface="Times New Roman" panose="02020603050405020304" pitchFamily="18" charset="0"/>
              </a:rPr>
              <a:t>tavaszi szemeszter</a:t>
            </a: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endParaRPr lang="hu-HU" sz="3600" b="1" kern="1200" dirty="0">
              <a:ln>
                <a:solidFill>
                  <a:srgbClr val="575F6D"/>
                </a:solidFill>
              </a:ln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hu-HU" sz="3600" b="1" kern="1200" dirty="0" smtClean="0">
                <a:ln>
                  <a:solidFill>
                    <a:srgbClr val="575F6D"/>
                  </a:solidFill>
                </a:ln>
                <a:solidFill>
                  <a:srgbClr val="000000"/>
                </a:solidFill>
                <a:cs typeface="Times New Roman" panose="02020603050405020304" pitchFamily="18" charset="0"/>
              </a:rPr>
              <a:t>Szegedi László</a:t>
            </a: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endParaRPr lang="hu-HU" sz="1050" b="1" kern="1200" dirty="0" smtClean="0">
              <a:ln>
                <a:solidFill>
                  <a:srgbClr val="575F6D"/>
                </a:solidFill>
              </a:ln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hu-HU" sz="2800" b="1" kern="1200" dirty="0" smtClean="0">
                <a:ln>
                  <a:solidFill>
                    <a:srgbClr val="575F6D"/>
                  </a:solidFill>
                </a:ln>
                <a:solidFill>
                  <a:srgbClr val="000000"/>
                </a:solidFill>
                <a:cs typeface="Times New Roman" panose="02020603050405020304" pitchFamily="18" charset="0"/>
              </a:rPr>
              <a:t>NKE-ÁKK/NETK</a:t>
            </a:r>
            <a:endParaRPr lang="hu-HU" sz="2800" b="1" kern="1200" dirty="0">
              <a:ln>
                <a:solidFill>
                  <a:srgbClr val="575F6D"/>
                </a:solidFill>
              </a:ln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Kép 1"/>
          <p:cNvPicPr>
            <a:picLocks noChangeAspect="1"/>
          </p:cNvPicPr>
          <p:nvPr/>
        </p:nvPicPr>
        <p:blipFill>
          <a:blip r:embed="rId3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Határozat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050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hu-HU" sz="4000" kern="1200" dirty="0" err="1" smtClean="0">
                <a:ln w="6350">
                  <a:solidFill>
                    <a:srgbClr val="FE8637">
                      <a:shade val="43000"/>
                    </a:srgbClr>
                  </a:solidFill>
                </a:ln>
                <a:ea typeface="+mj-ea"/>
                <a:cs typeface="Times New Roman" panose="02020603050405020304" pitchFamily="18" charset="0"/>
              </a:rPr>
              <a:t>EUMSz</a:t>
            </a:r>
            <a:r>
              <a:rPr lang="hu-HU" sz="4000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ea typeface="+mj-ea"/>
                <a:cs typeface="Times New Roman" panose="02020603050405020304" pitchFamily="18" charset="0"/>
              </a:rPr>
              <a:t>. 288. cikk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hu-HU" sz="4000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cs typeface="Times New Roman" panose="02020603050405020304" pitchFamily="18" charset="0"/>
              </a:rPr>
              <a:t>címzetti kör konkrét (magánszemély/tagállam)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hu-HU" sz="4000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cs typeface="Times New Roman" panose="02020603050405020304" pitchFamily="18" charset="0"/>
              </a:rPr>
              <a:t>VAGY normatív határozat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hu-HU" sz="4000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cs typeface="Times New Roman" panose="02020603050405020304" pitchFamily="18" charset="0"/>
              </a:rPr>
              <a:t>(</a:t>
            </a:r>
            <a:r>
              <a:rPr lang="hu-HU" sz="4000" kern="1200" dirty="0" err="1" smtClean="0">
                <a:ln w="6350">
                  <a:solidFill>
                    <a:srgbClr val="FE8637">
                      <a:shade val="43000"/>
                    </a:srgbClr>
                  </a:solidFill>
                </a:ln>
                <a:cs typeface="Times New Roman" panose="02020603050405020304" pitchFamily="18" charset="0"/>
              </a:rPr>
              <a:t>LSz</a:t>
            </a:r>
            <a:r>
              <a:rPr lang="hu-HU" sz="4000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cs typeface="Times New Roman" panose="02020603050405020304" pitchFamily="18" charset="0"/>
              </a:rPr>
              <a:t>. Újdonsága – címzetti kört nem jelöli meg)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hu-HU" sz="4000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cs typeface="Times New Roman" panose="02020603050405020304" pitchFamily="18" charset="0"/>
              </a:rPr>
              <a:t>közvetlen hatállyal bír, közvetlenül alkalmazható</a:t>
            </a:r>
            <a:endParaRPr lang="hu-HU" sz="4000" kern="1200" dirty="0">
              <a:ln w="6350">
                <a:solidFill>
                  <a:srgbClr val="FE8637">
                    <a:shade val="43000"/>
                  </a:srgbClr>
                </a:solidFill>
              </a:ln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hu-HU" sz="4000" kern="1200" dirty="0">
              <a:ln w="6350">
                <a:solidFill>
                  <a:srgbClr val="FE8637">
                    <a:shade val="43000"/>
                  </a:srgbClr>
                </a:solidFill>
              </a:ln>
              <a:ea typeface="+mj-ea"/>
              <a:cs typeface="Times New Roman" panose="02020603050405020304" pitchFamily="18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hu-HU" sz="4000" b="1" kern="1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  <a:t/>
            </a:r>
            <a:br>
              <a:rPr lang="hu-HU" sz="4000" b="1" kern="1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</a:br>
            <a:endParaRPr lang="hu-HU" sz="2800" b="1" kern="1200" dirty="0">
              <a:ln>
                <a:solidFill>
                  <a:srgbClr val="575F6D"/>
                </a:solidFill>
              </a:ln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Kép 1"/>
          <p:cNvPicPr>
            <a:picLocks noChangeAspect="1"/>
          </p:cNvPicPr>
          <p:nvPr/>
        </p:nvPicPr>
        <p:blipFill>
          <a:blip r:embed="rId3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52094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Mi határozza meg jogforrási formát?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/>
              <a:t>N</a:t>
            </a:r>
            <a:r>
              <a:rPr lang="hu-HU" sz="2400" dirty="0" smtClean="0"/>
              <a:t>incsenek alapvetően világos feltételei</a:t>
            </a:r>
          </a:p>
          <a:p>
            <a:r>
              <a:rPr lang="hu-HU" sz="2400" dirty="0" smtClean="0"/>
              <a:t>Alapító Szerződések néha meghatározzák</a:t>
            </a:r>
          </a:p>
          <a:p>
            <a:pPr lvl="1"/>
            <a:r>
              <a:rPr lang="hu-HU" sz="2400" dirty="0" smtClean="0"/>
              <a:t>állami támogatások kérdéseiről </a:t>
            </a:r>
            <a:r>
              <a:rPr lang="hu-HU" sz="2400" b="1" dirty="0" smtClean="0"/>
              <a:t>rendeletben </a:t>
            </a:r>
            <a:r>
              <a:rPr lang="hu-HU" sz="2400" dirty="0" smtClean="0"/>
              <a:t>(</a:t>
            </a:r>
            <a:r>
              <a:rPr lang="hu-HU" sz="2400" dirty="0" err="1" smtClean="0"/>
              <a:t>EUMSz</a:t>
            </a:r>
            <a:r>
              <a:rPr lang="hu-HU" sz="2400" dirty="0" smtClean="0"/>
              <a:t>. 109 cikk)</a:t>
            </a:r>
          </a:p>
          <a:p>
            <a:pPr lvl="1"/>
            <a:r>
              <a:rPr lang="hu-HU" sz="2400" dirty="0" smtClean="0"/>
              <a:t>közös piac működését közvetlenül érintő feltételek tagállami közelítését </a:t>
            </a:r>
            <a:r>
              <a:rPr lang="hu-HU" sz="2400" b="1" dirty="0" smtClean="0"/>
              <a:t>irányelv!</a:t>
            </a:r>
            <a:r>
              <a:rPr lang="hu-HU" sz="2400" dirty="0" smtClean="0"/>
              <a:t> (</a:t>
            </a:r>
            <a:r>
              <a:rPr lang="hu-HU" sz="2400" dirty="0" err="1" smtClean="0"/>
              <a:t>EUMSz</a:t>
            </a:r>
            <a:r>
              <a:rPr lang="hu-HU" sz="2400" dirty="0" smtClean="0"/>
              <a:t>. 115-116.)</a:t>
            </a:r>
          </a:p>
          <a:p>
            <a:pPr lvl="1"/>
            <a:r>
              <a:rPr lang="hu-HU" sz="2400" dirty="0" smtClean="0"/>
              <a:t>Bizottság </a:t>
            </a:r>
            <a:r>
              <a:rPr lang="hu-HU" sz="2400" b="1" dirty="0" smtClean="0"/>
              <a:t>határozatában</a:t>
            </a:r>
            <a:r>
              <a:rPr lang="hu-HU" sz="2400" dirty="0" smtClean="0"/>
              <a:t> versenyszabályok megsértéséről (</a:t>
            </a:r>
            <a:r>
              <a:rPr lang="hu-HU" sz="2400" dirty="0" err="1" smtClean="0"/>
              <a:t>EUMSz</a:t>
            </a:r>
            <a:r>
              <a:rPr lang="hu-HU" sz="2400" dirty="0" smtClean="0"/>
              <a:t>.  105.2 cikk)</a:t>
            </a:r>
          </a:p>
          <a:p>
            <a:r>
              <a:rPr lang="hu-HU" sz="2400" dirty="0" smtClean="0"/>
              <a:t>rendeleti jellegű jogi aktus (valójában határozat) – tartalom szerinti elbírálás elve</a:t>
            </a:r>
          </a:p>
        </p:txBody>
      </p:sp>
    </p:spTree>
    <p:extLst>
      <p:ext uri="{BB962C8B-B14F-4D97-AF65-F5344CB8AC3E}">
        <p14:creationId xmlns="" xmlns:p14="http://schemas.microsoft.com/office/powerpoint/2010/main" val="142251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hu-HU" altLang="hu-HU" b="1" dirty="0">
                <a:solidFill>
                  <a:srgbClr val="C00000"/>
                </a:solidFill>
              </a:rPr>
              <a:t> </a:t>
            </a:r>
            <a:r>
              <a:rPr lang="hu-HU" altLang="hu-HU" b="1" dirty="0" smtClean="0">
                <a:solidFill>
                  <a:srgbClr val="C00000"/>
                </a:solidFill>
              </a:rPr>
              <a:t>Nem jogalkotási aktusok elfogadása</a:t>
            </a:r>
            <a:endParaRPr lang="hu-HU" b="1" dirty="0"/>
          </a:p>
        </p:txBody>
      </p:sp>
      <p:sp>
        <p:nvSpPr>
          <p:cNvPr id="4" name="Szöveg hely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u-HU" dirty="0" smtClean="0"/>
              <a:t>Felhatalmazási aktusok </a:t>
            </a:r>
            <a:r>
              <a:rPr lang="hu-HU" dirty="0" err="1" smtClean="0"/>
              <a:t>EUMSz</a:t>
            </a:r>
            <a:r>
              <a:rPr lang="hu-HU" dirty="0" smtClean="0"/>
              <a:t>. 290. cikk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en-GB" sz="2000" b="1" dirty="0" err="1" smtClean="0"/>
              <a:t>jogalkotási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aktusokban</a:t>
            </a:r>
            <a:endParaRPr lang="hu-HU" sz="2000" b="1" dirty="0" smtClean="0"/>
          </a:p>
          <a:p>
            <a:pPr algn="just"/>
            <a:r>
              <a:rPr lang="en-GB" sz="2000" b="1" dirty="0" err="1" smtClean="0"/>
              <a:t>felhatalmazás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adható</a:t>
            </a:r>
            <a:endParaRPr lang="hu-HU" sz="2000" b="1" dirty="0" smtClean="0"/>
          </a:p>
          <a:p>
            <a:pPr algn="just"/>
            <a:r>
              <a:rPr lang="en-GB" sz="2000" b="1" dirty="0" smtClean="0"/>
              <a:t> </a:t>
            </a:r>
            <a:r>
              <a:rPr lang="en-GB" sz="2000" dirty="0" smtClean="0"/>
              <a:t>a </a:t>
            </a:r>
            <a:r>
              <a:rPr lang="en-GB" sz="2000" dirty="0" err="1" smtClean="0"/>
              <a:t>Bizottság</a:t>
            </a:r>
            <a:r>
              <a:rPr lang="en-GB" sz="2000" dirty="0" smtClean="0"/>
              <a:t> </a:t>
            </a:r>
            <a:r>
              <a:rPr lang="en-GB" sz="2000" dirty="0" err="1" smtClean="0"/>
              <a:t>részére</a:t>
            </a:r>
            <a:r>
              <a:rPr lang="en-GB" sz="2000" dirty="0" smtClean="0"/>
              <a:t> </a:t>
            </a:r>
            <a:r>
              <a:rPr lang="en-GB" sz="2000" dirty="0" err="1" smtClean="0"/>
              <a:t>olyan</a:t>
            </a:r>
            <a:r>
              <a:rPr lang="en-GB" sz="2000" dirty="0" smtClean="0"/>
              <a:t> </a:t>
            </a:r>
            <a:r>
              <a:rPr lang="en-GB" sz="2000" dirty="0" err="1" smtClean="0"/>
              <a:t>általános</a:t>
            </a:r>
            <a:r>
              <a:rPr lang="en-GB" sz="2000" dirty="0" smtClean="0"/>
              <a:t> </a:t>
            </a:r>
            <a:r>
              <a:rPr lang="en-GB" sz="2000" dirty="0" err="1" smtClean="0"/>
              <a:t>hatályú</a:t>
            </a:r>
            <a:r>
              <a:rPr lang="en-GB" sz="2000" dirty="0" smtClean="0"/>
              <a:t> </a:t>
            </a:r>
            <a:r>
              <a:rPr lang="en-GB" sz="2000" dirty="0" err="1" smtClean="0"/>
              <a:t>nem</a:t>
            </a:r>
            <a:r>
              <a:rPr lang="en-GB" sz="2000" dirty="0" smtClean="0"/>
              <a:t> </a:t>
            </a:r>
            <a:r>
              <a:rPr lang="en-GB" sz="2000" dirty="0" err="1" smtClean="0"/>
              <a:t>jogalkotási</a:t>
            </a:r>
            <a:r>
              <a:rPr lang="en-GB" sz="2000" dirty="0" smtClean="0"/>
              <a:t> </a:t>
            </a:r>
            <a:r>
              <a:rPr lang="en-GB" sz="2000" dirty="0" err="1" smtClean="0"/>
              <a:t>aktusok</a:t>
            </a:r>
            <a:r>
              <a:rPr lang="en-GB" sz="2000" dirty="0" smtClean="0"/>
              <a:t> </a:t>
            </a:r>
            <a:r>
              <a:rPr lang="en-GB" sz="2000" dirty="0" err="1" smtClean="0"/>
              <a:t>elfogadására</a:t>
            </a:r>
            <a:r>
              <a:rPr lang="en-GB" sz="2000" dirty="0" smtClean="0"/>
              <a:t>, </a:t>
            </a:r>
            <a:endParaRPr lang="hu-HU" sz="2000" dirty="0" smtClean="0"/>
          </a:p>
          <a:p>
            <a:pPr algn="just"/>
            <a:r>
              <a:rPr lang="en-GB" sz="2000" dirty="0" err="1" smtClean="0"/>
              <a:t>amelyek</a:t>
            </a:r>
            <a:r>
              <a:rPr lang="en-GB" sz="2000" dirty="0" smtClean="0"/>
              <a:t> a </a:t>
            </a:r>
            <a:r>
              <a:rPr lang="en-GB" sz="2000" dirty="0" err="1" smtClean="0"/>
              <a:t>jogalkotási</a:t>
            </a:r>
            <a:r>
              <a:rPr lang="en-GB" sz="2000" dirty="0" smtClean="0"/>
              <a:t> </a:t>
            </a:r>
            <a:r>
              <a:rPr lang="en-GB" sz="2000" dirty="0" err="1" smtClean="0"/>
              <a:t>aktusok</a:t>
            </a:r>
            <a:r>
              <a:rPr lang="en-GB" sz="2000" dirty="0" smtClean="0"/>
              <a:t> </a:t>
            </a:r>
            <a:r>
              <a:rPr lang="en-GB" sz="2000" dirty="0" err="1" smtClean="0"/>
              <a:t>egyes</a:t>
            </a:r>
            <a:r>
              <a:rPr lang="en-GB" sz="2000" dirty="0" smtClean="0"/>
              <a:t> </a:t>
            </a:r>
            <a:r>
              <a:rPr lang="en-GB" sz="2000" b="1" dirty="0" err="1" smtClean="0"/>
              <a:t>nem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alapvető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rendelkezéseit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kiegészítik</a:t>
            </a:r>
            <a:r>
              <a:rPr lang="en-GB" sz="2000" b="1" dirty="0" smtClean="0"/>
              <a:t>, </a:t>
            </a:r>
            <a:r>
              <a:rPr lang="en-GB" sz="2000" b="1" dirty="0" err="1" smtClean="0"/>
              <a:t>illetve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módosítják</a:t>
            </a:r>
            <a:endParaRPr lang="hu-HU" sz="2000" b="1" dirty="0" smtClean="0"/>
          </a:p>
          <a:p>
            <a:pPr algn="just"/>
            <a:endParaRPr lang="hu-HU" sz="2000" b="1" dirty="0" smtClean="0"/>
          </a:p>
          <a:p>
            <a:pPr algn="just"/>
            <a:r>
              <a:rPr lang="hu-HU" sz="2000" b="1" dirty="0" smtClean="0"/>
              <a:t>Kibocsátó: Bizottság</a:t>
            </a:r>
            <a:endParaRPr lang="hu-HU" sz="2200" b="1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u-HU" dirty="0" smtClean="0"/>
              <a:t>Végrehajtási aktusok </a:t>
            </a:r>
            <a:r>
              <a:rPr lang="hu-HU" dirty="0" err="1" smtClean="0"/>
              <a:t>EUMSz</a:t>
            </a:r>
            <a:r>
              <a:rPr lang="hu-HU" dirty="0" smtClean="0"/>
              <a:t>. 291. cikk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/>
              <a:t>Ha </a:t>
            </a:r>
            <a:r>
              <a:rPr lang="en-GB" dirty="0" err="1" smtClean="0"/>
              <a:t>valamely</a:t>
            </a:r>
            <a:r>
              <a:rPr lang="en-GB" dirty="0" smtClean="0"/>
              <a:t> </a:t>
            </a:r>
            <a:r>
              <a:rPr lang="en-GB" dirty="0" err="1" smtClean="0"/>
              <a:t>kötelező</a:t>
            </a:r>
            <a:r>
              <a:rPr lang="en-GB" dirty="0" smtClean="0"/>
              <a:t> </a:t>
            </a:r>
            <a:r>
              <a:rPr lang="en-GB" dirty="0" err="1" smtClean="0"/>
              <a:t>erejű</a:t>
            </a:r>
            <a:r>
              <a:rPr lang="en-GB" dirty="0" smtClean="0"/>
              <a:t> </a:t>
            </a:r>
            <a:r>
              <a:rPr lang="en-GB" dirty="0" err="1" smtClean="0"/>
              <a:t>uniós</a:t>
            </a:r>
            <a:r>
              <a:rPr lang="en-GB" dirty="0" smtClean="0"/>
              <a:t> </a:t>
            </a:r>
            <a:r>
              <a:rPr lang="en-GB" dirty="0" err="1" smtClean="0"/>
              <a:t>jogi</a:t>
            </a:r>
            <a:r>
              <a:rPr lang="en-GB" dirty="0" smtClean="0"/>
              <a:t> </a:t>
            </a:r>
            <a:r>
              <a:rPr lang="en-GB" dirty="0" err="1" smtClean="0"/>
              <a:t>aktus</a:t>
            </a:r>
            <a:r>
              <a:rPr lang="en-GB" dirty="0" smtClean="0"/>
              <a:t> </a:t>
            </a:r>
            <a:r>
              <a:rPr lang="en-GB" dirty="0" err="1" smtClean="0"/>
              <a:t>végrehajtásának</a:t>
            </a:r>
            <a:r>
              <a:rPr lang="en-GB" dirty="0" smtClean="0"/>
              <a:t> </a:t>
            </a:r>
            <a:r>
              <a:rPr lang="en-GB" b="1" dirty="0" err="1" smtClean="0"/>
              <a:t>egységes</a:t>
            </a:r>
            <a:r>
              <a:rPr lang="en-GB" b="1" dirty="0" smtClean="0"/>
              <a:t> </a:t>
            </a:r>
            <a:r>
              <a:rPr lang="en-GB" b="1" dirty="0" err="1" smtClean="0"/>
              <a:t>feltételek</a:t>
            </a:r>
            <a:r>
              <a:rPr lang="en-GB" b="1" dirty="0" smtClean="0"/>
              <a:t> </a:t>
            </a:r>
            <a:r>
              <a:rPr lang="en-GB" dirty="0" err="1" smtClean="0"/>
              <a:t>szerint</a:t>
            </a:r>
            <a:r>
              <a:rPr lang="en-GB" dirty="0" smtClean="0"/>
              <a:t> </a:t>
            </a:r>
            <a:r>
              <a:rPr lang="en-GB" dirty="0" err="1" smtClean="0"/>
              <a:t>kell</a:t>
            </a:r>
            <a:r>
              <a:rPr lang="en-GB" dirty="0" smtClean="0"/>
              <a:t> </a:t>
            </a:r>
            <a:r>
              <a:rPr lang="en-GB" dirty="0" err="1" smtClean="0"/>
              <a:t>történnie</a:t>
            </a:r>
            <a:r>
              <a:rPr lang="en-GB" dirty="0" smtClean="0"/>
              <a:t>, </a:t>
            </a:r>
            <a:r>
              <a:rPr lang="en-GB" dirty="0" err="1" smtClean="0"/>
              <a:t>az</a:t>
            </a:r>
            <a:r>
              <a:rPr lang="en-GB" dirty="0" smtClean="0"/>
              <a:t> </a:t>
            </a:r>
            <a:r>
              <a:rPr lang="en-GB" dirty="0" err="1" smtClean="0"/>
              <a:t>ilyen</a:t>
            </a:r>
            <a:r>
              <a:rPr lang="en-GB" dirty="0" smtClean="0"/>
              <a:t> </a:t>
            </a:r>
            <a:r>
              <a:rPr lang="en-GB" dirty="0" err="1" smtClean="0"/>
              <a:t>jogi</a:t>
            </a:r>
            <a:r>
              <a:rPr lang="en-GB" dirty="0" smtClean="0"/>
              <a:t> </a:t>
            </a:r>
            <a:r>
              <a:rPr lang="en-GB" dirty="0" err="1" smtClean="0"/>
              <a:t>aktus</a:t>
            </a:r>
            <a:r>
              <a:rPr lang="en-GB" dirty="0" smtClean="0"/>
              <a:t> </a:t>
            </a:r>
            <a:r>
              <a:rPr lang="en-GB" b="1" dirty="0" err="1" smtClean="0"/>
              <a:t>végrehajtási</a:t>
            </a:r>
            <a:r>
              <a:rPr lang="en-GB" b="1" dirty="0" smtClean="0"/>
              <a:t> </a:t>
            </a:r>
            <a:r>
              <a:rPr lang="en-GB" b="1" dirty="0" err="1" smtClean="0"/>
              <a:t>hatásköröket</a:t>
            </a:r>
            <a:r>
              <a:rPr lang="en-GB" b="1" dirty="0" smtClean="0"/>
              <a:t> </a:t>
            </a:r>
            <a:r>
              <a:rPr lang="en-GB" b="1" dirty="0" err="1" smtClean="0"/>
              <a:t>ruház</a:t>
            </a:r>
            <a:r>
              <a:rPr lang="en-GB" b="1" dirty="0" smtClean="0"/>
              <a:t> </a:t>
            </a:r>
            <a:r>
              <a:rPr lang="en-GB" dirty="0" smtClean="0"/>
              <a:t>a </a:t>
            </a:r>
            <a:r>
              <a:rPr lang="en-GB" dirty="0" err="1" smtClean="0"/>
              <a:t>Bizotts</a:t>
            </a:r>
            <a:r>
              <a:rPr lang="hu-HU" dirty="0" smtClean="0"/>
              <a:t>á</a:t>
            </a:r>
            <a:r>
              <a:rPr lang="en-GB" dirty="0" err="1" smtClean="0"/>
              <a:t>gra</a:t>
            </a:r>
            <a:endParaRPr lang="hu-HU" dirty="0" smtClean="0"/>
          </a:p>
          <a:p>
            <a:endParaRPr lang="hu-HU" dirty="0" smtClean="0"/>
          </a:p>
          <a:p>
            <a:r>
              <a:rPr lang="hu-HU" b="1" dirty="0" smtClean="0"/>
              <a:t>Kibocsátó: Bizottság, </a:t>
            </a:r>
            <a:r>
              <a:rPr lang="hu-HU" dirty="0" smtClean="0"/>
              <a:t>de</a:t>
            </a:r>
            <a:endParaRPr lang="hu-HU" b="1" dirty="0" smtClean="0"/>
          </a:p>
          <a:p>
            <a:r>
              <a:rPr lang="hu-HU" b="1" dirty="0" smtClean="0"/>
              <a:t>véleményező: </a:t>
            </a:r>
            <a:r>
              <a:rPr lang="hu-HU" b="1" dirty="0" err="1" smtClean="0"/>
              <a:t>komitológiai</a:t>
            </a:r>
            <a:r>
              <a:rPr lang="hu-HU" b="1" dirty="0" smtClean="0"/>
              <a:t> bizottságok</a:t>
            </a:r>
            <a:endParaRPr lang="hu-HU" sz="2800" b="1" dirty="0" smtClean="0"/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xmlns="" val="1186671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b="1" dirty="0">
                <a:solidFill>
                  <a:srgbClr val="C00000"/>
                </a:solidFill>
              </a:rPr>
              <a:t> </a:t>
            </a:r>
            <a:r>
              <a:rPr lang="hu-HU" altLang="hu-HU" b="1" dirty="0" smtClean="0">
                <a:solidFill>
                  <a:srgbClr val="C00000"/>
                </a:solidFill>
              </a:rPr>
              <a:t>Felhatalmazási aktusok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z="2800" dirty="0" smtClean="0"/>
              <a:t>E felhatalmazás gyakorlása szigorú feltételekhez kötött, így: </a:t>
            </a:r>
          </a:p>
          <a:p>
            <a:pPr lvl="1"/>
            <a:r>
              <a:rPr lang="hu-HU" dirty="0" smtClean="0"/>
              <a:t>az nem terjedhet ki a szabályozási terület </a:t>
            </a:r>
            <a:r>
              <a:rPr lang="hu-HU" b="1" dirty="0" smtClean="0"/>
              <a:t>alapvető elemeire</a:t>
            </a:r>
            <a:r>
              <a:rPr lang="hu-HU" dirty="0" smtClean="0"/>
              <a:t>; és</a:t>
            </a:r>
          </a:p>
          <a:p>
            <a:pPr lvl="1"/>
            <a:r>
              <a:rPr lang="hu-HU" dirty="0" smtClean="0"/>
              <a:t>a felhatalmazásban meg kell határozni a </a:t>
            </a:r>
            <a:r>
              <a:rPr lang="hu-HU" b="1" dirty="0" smtClean="0"/>
              <a:t>céljait, tartalmát, alkalmazási körét és időtartamát</a:t>
            </a:r>
            <a:r>
              <a:rPr lang="hu-HU" dirty="0" smtClean="0"/>
              <a:t> </a:t>
            </a:r>
          </a:p>
          <a:p>
            <a:pPr lvl="0"/>
            <a:r>
              <a:rPr lang="hu-HU" sz="2800" dirty="0" smtClean="0"/>
              <a:t>Uniós jogalkotóként mind a Tanács, mind az Európai Parlament </a:t>
            </a:r>
            <a:r>
              <a:rPr lang="hu-HU" sz="2800" b="1" dirty="0" smtClean="0"/>
              <a:t>visszavonhatja</a:t>
            </a:r>
            <a:r>
              <a:rPr lang="hu-HU" sz="2800" dirty="0" smtClean="0"/>
              <a:t> a felhatalmazást, valamint lehetősége van </a:t>
            </a:r>
            <a:r>
              <a:rPr lang="hu-HU" sz="2800" b="1" dirty="0" smtClean="0"/>
              <a:t>kifogást</a:t>
            </a:r>
            <a:r>
              <a:rPr lang="hu-HU" sz="2800" dirty="0" smtClean="0"/>
              <a:t> emelni az Európai Bizottság így kibocsátott aktusaival szemben. </a:t>
            </a:r>
          </a:p>
          <a:p>
            <a:pPr lvl="1"/>
            <a:endParaRPr lang="hu-HU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186671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b="1" dirty="0">
                <a:solidFill>
                  <a:srgbClr val="C00000"/>
                </a:solidFill>
              </a:rPr>
              <a:t> </a:t>
            </a:r>
            <a:r>
              <a:rPr lang="hu-HU" altLang="hu-HU" b="1" dirty="0" smtClean="0">
                <a:solidFill>
                  <a:srgbClr val="C00000"/>
                </a:solidFill>
              </a:rPr>
              <a:t>Végrehajtási aktusok és </a:t>
            </a:r>
            <a:r>
              <a:rPr lang="hu-HU" altLang="hu-HU" b="1" dirty="0" err="1" smtClean="0">
                <a:solidFill>
                  <a:srgbClr val="C00000"/>
                </a:solidFill>
              </a:rPr>
              <a:t>komitológiai</a:t>
            </a:r>
            <a:r>
              <a:rPr lang="hu-HU" altLang="hu-HU" b="1" dirty="0" smtClean="0">
                <a:solidFill>
                  <a:srgbClr val="C00000"/>
                </a:solidFill>
              </a:rPr>
              <a:t> bizottságok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sz="2000" dirty="0" smtClean="0"/>
              <a:t>Tagállami (közvetett) végrehajtás </a:t>
            </a:r>
            <a:r>
              <a:rPr lang="hu-HU" sz="2000" b="1" dirty="0" smtClean="0"/>
              <a:t>mellett</a:t>
            </a:r>
            <a:r>
              <a:rPr lang="hu-HU" sz="2000" dirty="0" smtClean="0"/>
              <a:t>, ha végrehajtásnak </a:t>
            </a:r>
            <a:r>
              <a:rPr lang="hu-HU" sz="2000" dirty="0"/>
              <a:t>egységes feltételek szerint kell </a:t>
            </a:r>
            <a:r>
              <a:rPr lang="hu-HU" sz="2000" dirty="0" smtClean="0"/>
              <a:t>történnie a jogszabály </a:t>
            </a:r>
            <a:r>
              <a:rPr lang="hu-HU" sz="2000" b="1" dirty="0"/>
              <a:t>végrehajtási hatásköröket </a:t>
            </a:r>
            <a:r>
              <a:rPr lang="hu-HU" sz="2000" dirty="0"/>
              <a:t>ruházhat a </a:t>
            </a:r>
            <a:r>
              <a:rPr lang="hu-HU" sz="2200" b="1" dirty="0" smtClean="0"/>
              <a:t>Bizottságra</a:t>
            </a:r>
          </a:p>
          <a:p>
            <a:pPr algn="just"/>
            <a:r>
              <a:rPr lang="hu-HU" sz="2200" dirty="0"/>
              <a:t>Bizottság e delegált döntéshozói szerepe kapcsán kiépült, ellenérőzést gyakorló bizottsági rendszer miatt nevezik ezt az eljárástípust </a:t>
            </a:r>
            <a:r>
              <a:rPr lang="hu-HU" sz="2200" b="1" dirty="0" err="1" smtClean="0"/>
              <a:t>komitológiának</a:t>
            </a:r>
            <a:endParaRPr lang="hu-HU" sz="2200" b="1" dirty="0" smtClean="0"/>
          </a:p>
          <a:p>
            <a:pPr algn="just"/>
            <a:r>
              <a:rPr lang="hu-HU" sz="2200" dirty="0"/>
              <a:t>Bizottság munkáját egy, a tagállamok képviselőiből álló </a:t>
            </a:r>
            <a:r>
              <a:rPr lang="hu-HU" sz="2200" b="1" dirty="0"/>
              <a:t>bizottság</a:t>
            </a:r>
            <a:r>
              <a:rPr lang="hu-HU" sz="2200" dirty="0"/>
              <a:t> segíti illetve ellenőrzi, amelynek elnöke a Bizottság képviselője, aki azonban nem vehet részt a bizottság </a:t>
            </a:r>
            <a:r>
              <a:rPr lang="hu-HU" sz="2200" dirty="0" smtClean="0"/>
              <a:t>szavazásában</a:t>
            </a:r>
            <a:endParaRPr lang="hu-HU" sz="2200" dirty="0"/>
          </a:p>
          <a:p>
            <a:pPr algn="just"/>
            <a:r>
              <a:rPr lang="hu-HU" sz="2200" dirty="0"/>
              <a:t>182/2011/EU </a:t>
            </a:r>
            <a:r>
              <a:rPr lang="hu-HU" sz="2200" dirty="0" smtClean="0"/>
              <a:t>rendelet </a:t>
            </a:r>
            <a:r>
              <a:rPr lang="hu-HU" sz="2200" dirty="0"/>
              <a:t>által az ún. </a:t>
            </a:r>
            <a:r>
              <a:rPr lang="hu-HU" sz="2200" b="1" dirty="0"/>
              <a:t>alap jogi aktusok</a:t>
            </a:r>
            <a:r>
              <a:rPr lang="hu-HU" sz="2200" dirty="0"/>
              <a:t> tárgyköreinek megfelelően a bizottság</a:t>
            </a:r>
            <a:r>
              <a:rPr lang="hu-HU" sz="2200" i="1" dirty="0"/>
              <a:t> </a:t>
            </a:r>
            <a:r>
              <a:rPr lang="hu-HU" sz="2200" b="1" dirty="0"/>
              <a:t>vizsgálóbizottságként</a:t>
            </a:r>
            <a:r>
              <a:rPr lang="hu-HU" sz="2200" dirty="0"/>
              <a:t> vagy </a:t>
            </a:r>
            <a:r>
              <a:rPr lang="hu-HU" sz="2200" b="1" dirty="0"/>
              <a:t>tanácsadó bizottságként</a:t>
            </a:r>
            <a:r>
              <a:rPr lang="hu-HU" sz="2200" dirty="0"/>
              <a:t> jár</a:t>
            </a:r>
            <a:endParaRPr lang="hu-HU" sz="2200" b="1" dirty="0"/>
          </a:p>
        </p:txBody>
      </p:sp>
    </p:spTree>
    <p:extLst>
      <p:ext uri="{BB962C8B-B14F-4D97-AF65-F5344CB8AC3E}">
        <p14:creationId xmlns:p14="http://schemas.microsoft.com/office/powerpoint/2010/main" xmlns="" val="1186671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C00000"/>
                </a:solidFill>
              </a:rPr>
              <a:t>Jogalkotási és Döntéshozatali eljárások  és rend</a:t>
            </a:r>
            <a:endParaRPr lang="hu-H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b="1" dirty="0" smtClean="0">
                <a:solidFill>
                  <a:srgbClr val="C00000"/>
                </a:solidFill>
              </a:rPr>
              <a:t>Felülvizsgálati eljárások és döntéshozatali (jogalkotási) rend </a:t>
            </a:r>
            <a:endParaRPr lang="hu-HU" dirty="0"/>
          </a:p>
        </p:txBody>
      </p:sp>
      <p:sp>
        <p:nvSpPr>
          <p:cNvPr id="7" name="Tartalom hely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sz="2200" b="1" dirty="0" smtClean="0"/>
              <a:t>Rendes eljárás</a:t>
            </a:r>
            <a:r>
              <a:rPr lang="hu-HU" sz="2200" dirty="0" smtClean="0"/>
              <a:t>: tagállami kormányok képviselőinek konferenciája + hatályba lépés (tagállam az alkotmányos követelményeivel összhangban megerősítette)</a:t>
            </a:r>
          </a:p>
          <a:p>
            <a:pPr algn="just"/>
            <a:r>
              <a:rPr lang="hu-HU" sz="2200" dirty="0" smtClean="0"/>
              <a:t>Elsődleges </a:t>
            </a:r>
            <a:r>
              <a:rPr lang="hu-HU" sz="2200" dirty="0"/>
              <a:t>jog részét képező Szerződések </a:t>
            </a:r>
            <a:r>
              <a:rPr lang="hu-HU" sz="2200" dirty="0" smtClean="0"/>
              <a:t>kiterjesztette RJE (rendes jogalkotási eljárást) és minősített többségi szavazást, de érzékeny területeken is </a:t>
            </a:r>
            <a:r>
              <a:rPr lang="hu-HU" sz="2200" dirty="0" err="1" smtClean="0"/>
              <a:t>LSz</a:t>
            </a:r>
            <a:r>
              <a:rPr lang="hu-HU" sz="2200" dirty="0" smtClean="0"/>
              <a:t>. klauzulákat vezetett be</a:t>
            </a:r>
            <a:endParaRPr lang="hu-HU" sz="2200" dirty="0"/>
          </a:p>
          <a:p>
            <a:pPr marL="514350" indent="-514350">
              <a:buFont typeface="+mj-lt"/>
              <a:buAutoNum type="arabicPeriod"/>
            </a:pPr>
            <a:r>
              <a:rPr lang="hu-HU" dirty="0" err="1" smtClean="0"/>
              <a:t>Passerelle-klauzulák</a:t>
            </a:r>
            <a:r>
              <a:rPr lang="hu-HU" dirty="0" smtClean="0"/>
              <a:t> (áthidaló </a:t>
            </a:r>
            <a:r>
              <a:rPr lang="hu-HU" dirty="0" err="1" smtClean="0"/>
              <a:t>kaluzulák</a:t>
            </a:r>
            <a:r>
              <a:rPr lang="hu-HU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Vészfékzáradékok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Gyorsító klauzulák</a:t>
            </a:r>
          </a:p>
          <a:p>
            <a:pPr marL="514350" indent="-51435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xmlns="" val="25160433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hu-HU" b="1" dirty="0" err="1" smtClean="0">
                <a:solidFill>
                  <a:srgbClr val="C00000"/>
                </a:solidFill>
              </a:rPr>
              <a:t>Passerelle-klauzulák</a:t>
            </a:r>
            <a:r>
              <a:rPr lang="hu-HU" b="1" dirty="0" smtClean="0">
                <a:solidFill>
                  <a:srgbClr val="C00000"/>
                </a:solidFill>
              </a:rPr>
              <a:t> </a:t>
            </a:r>
            <a:br>
              <a:rPr lang="hu-HU" b="1" dirty="0" smtClean="0">
                <a:solidFill>
                  <a:srgbClr val="C00000"/>
                </a:solidFill>
              </a:rPr>
            </a:br>
            <a:r>
              <a:rPr lang="hu-HU" b="1" dirty="0" smtClean="0">
                <a:solidFill>
                  <a:srgbClr val="C00000"/>
                </a:solidFill>
              </a:rPr>
              <a:t>(áthidaló </a:t>
            </a:r>
            <a:r>
              <a:rPr lang="hu-HU" b="1" dirty="0" err="1" smtClean="0">
                <a:solidFill>
                  <a:srgbClr val="C00000"/>
                </a:solidFill>
              </a:rPr>
              <a:t>kaluzulák</a:t>
            </a:r>
            <a:r>
              <a:rPr lang="hu-HU" b="1" dirty="0" smtClean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7" name="Tartalom hely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Char char="-"/>
            </a:pPr>
            <a:r>
              <a:rPr lang="hu-HU" sz="2400" dirty="0" smtClean="0"/>
              <a:t>Formális szerződésmódosítás nélkül eltérés a meghatározott eljárási rendtől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400" b="1" dirty="0" smtClean="0"/>
              <a:t>Általános</a:t>
            </a:r>
          </a:p>
          <a:p>
            <a:pPr marL="514350" indent="-514350">
              <a:buFontTx/>
              <a:buChar char="-"/>
            </a:pPr>
            <a:r>
              <a:rPr lang="hu-HU" sz="2400" dirty="0" smtClean="0"/>
              <a:t>Minden szakpolitikai területen </a:t>
            </a:r>
          </a:p>
          <a:p>
            <a:pPr marL="514350" indent="-514350">
              <a:buFontTx/>
              <a:buChar char="-"/>
            </a:pPr>
            <a:r>
              <a:rPr lang="hu-HU" sz="2400" dirty="0" smtClean="0"/>
              <a:t>DE Európai Tanácsnak egyhangúlag kell döntenie </a:t>
            </a:r>
          </a:p>
          <a:p>
            <a:pPr marL="514350" indent="-514350">
              <a:buNone/>
            </a:pPr>
            <a:r>
              <a:rPr lang="hu-HU" sz="2400" b="1" dirty="0" smtClean="0"/>
              <a:t>2. Egyedi</a:t>
            </a:r>
          </a:p>
          <a:p>
            <a:pPr marL="514350" indent="-514350">
              <a:buFontTx/>
              <a:buChar char="-"/>
            </a:pPr>
            <a:r>
              <a:rPr lang="hu-HU" sz="2400" b="1" dirty="0" smtClean="0"/>
              <a:t>Csak meghatározott területeken (KKBP, MFF stb.)</a:t>
            </a:r>
          </a:p>
          <a:p>
            <a:pPr marL="514350" indent="-514350">
              <a:buFontTx/>
              <a:buChar char="-"/>
            </a:pPr>
            <a:r>
              <a:rPr lang="hu-HU" sz="2400" dirty="0" smtClean="0"/>
              <a:t>Európai Tanácsnak vagy Tanács egyhangúlag dönt erről határozatában</a:t>
            </a:r>
          </a:p>
          <a:p>
            <a:pPr marL="514350" indent="-514350">
              <a:buFontTx/>
              <a:buChar char="-"/>
            </a:pPr>
            <a:endParaRPr lang="hu-HU" sz="2400" b="1" dirty="0" smtClean="0"/>
          </a:p>
          <a:p>
            <a:pPr marL="514350" indent="-514350">
              <a:buFontTx/>
              <a:buChar char="-"/>
            </a:pPr>
            <a:endParaRPr lang="hu-HU" sz="24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5160433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hu-HU" b="1" dirty="0" smtClean="0">
                <a:solidFill>
                  <a:srgbClr val="C00000"/>
                </a:solidFill>
              </a:rPr>
              <a:t>Vészfékzáradékok</a:t>
            </a:r>
          </a:p>
        </p:txBody>
      </p:sp>
      <p:sp>
        <p:nvSpPr>
          <p:cNvPr id="7" name="Tartalom hely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sz="2200" b="1" dirty="0" smtClean="0"/>
              <a:t>Rendes jogalkotási eljárás adott szakpolitikákra egyhangúság helyett, de vannak vészfékek helyettük</a:t>
            </a:r>
          </a:p>
          <a:p>
            <a:pPr algn="just"/>
            <a:r>
              <a:rPr lang="hu-HU" sz="2200" b="1" dirty="0" smtClean="0"/>
              <a:t>Csak meghatározott szakpolitikai kérdésekben:</a:t>
            </a:r>
          </a:p>
          <a:p>
            <a:pPr lvl="1" algn="just"/>
            <a:r>
              <a:rPr lang="hu-HU" sz="1800" dirty="0" smtClean="0"/>
              <a:t>Migráns munkavállalók szociális biztonsági rendszerét összehangoló intézkedések</a:t>
            </a:r>
          </a:p>
          <a:p>
            <a:pPr lvl="1" algn="just"/>
            <a:r>
              <a:rPr lang="hu-HU" sz="1800" dirty="0" smtClean="0"/>
              <a:t>Büntetőügyekben igazságügyi együttműködés</a:t>
            </a:r>
          </a:p>
          <a:p>
            <a:pPr lvl="1" algn="just"/>
            <a:r>
              <a:rPr lang="hu-HU" sz="1800" dirty="0" smtClean="0"/>
              <a:t>Bizonyos bűncselekményekre közös szabályok felállítása </a:t>
            </a:r>
          </a:p>
          <a:p>
            <a:pPr algn="just"/>
            <a:r>
              <a:rPr lang="hu-HU" sz="2200" b="1" dirty="0" smtClean="0"/>
              <a:t>Tagállam behúzná a vészféket </a:t>
            </a:r>
            <a:r>
              <a:rPr lang="hu-HU" sz="2200" dirty="0" smtClean="0"/>
              <a:t>(jogszabálytervezet sérti szociális ellátórendszert, büntetőjogi alapelveit)</a:t>
            </a:r>
          </a:p>
          <a:p>
            <a:pPr algn="just"/>
            <a:r>
              <a:rPr lang="hu-HU" dirty="0" smtClean="0"/>
              <a:t>Európai Tanácshoz fordul tagállam </a:t>
            </a:r>
          </a:p>
          <a:p>
            <a:pPr lvl="1" algn="just"/>
            <a:r>
              <a:rPr lang="hu-HU" dirty="0" smtClean="0"/>
              <a:t>Visszakerül Tanácshoz</a:t>
            </a:r>
          </a:p>
          <a:p>
            <a:pPr lvl="1" algn="just"/>
            <a:r>
              <a:rPr lang="hu-HU" dirty="0" smtClean="0"/>
              <a:t>Új javaslatot is kérhet Bizottságtól</a:t>
            </a:r>
          </a:p>
        </p:txBody>
      </p:sp>
    </p:spTree>
    <p:extLst>
      <p:ext uri="{BB962C8B-B14F-4D97-AF65-F5344CB8AC3E}">
        <p14:creationId xmlns:p14="http://schemas.microsoft.com/office/powerpoint/2010/main" xmlns="" val="25160433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hu-HU" b="1" dirty="0" smtClean="0">
                <a:solidFill>
                  <a:srgbClr val="C00000"/>
                </a:solidFill>
              </a:rPr>
              <a:t>Gyorsító klauzulák</a:t>
            </a:r>
          </a:p>
        </p:txBody>
      </p:sp>
      <p:sp>
        <p:nvSpPr>
          <p:cNvPr id="7" name="Tartalom hely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sz="2200" b="1" dirty="0" smtClean="0"/>
              <a:t>Megerősített együttműködés (tagállamok között)</a:t>
            </a:r>
            <a:r>
              <a:rPr lang="hu-HU" sz="2200" dirty="0" smtClean="0"/>
              <a:t> főszabálytól való eltérésre van lehetőség </a:t>
            </a:r>
          </a:p>
          <a:p>
            <a:pPr algn="just"/>
            <a:r>
              <a:rPr lang="hu-HU" sz="2200" b="1" dirty="0" smtClean="0"/>
              <a:t>Speciális szakpolitikai </a:t>
            </a:r>
            <a:r>
              <a:rPr lang="hu-HU" sz="2200" dirty="0" smtClean="0"/>
              <a:t>területeken</a:t>
            </a:r>
          </a:p>
          <a:p>
            <a:pPr algn="just"/>
            <a:r>
              <a:rPr lang="hu-HU" sz="2200" dirty="0" smtClean="0"/>
              <a:t>3 fő intézmény csak tájékoztatást kap</a:t>
            </a:r>
            <a:r>
              <a:rPr lang="hu-HU" sz="2200" b="1" dirty="0" smtClean="0"/>
              <a:t> szándékról</a:t>
            </a:r>
          </a:p>
          <a:p>
            <a:pPr algn="just"/>
            <a:endParaRPr lang="hu-HU" dirty="0" smtClean="0"/>
          </a:p>
          <a:p>
            <a:pPr marL="514350" indent="-51435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xmlns="" val="2516043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b="1" dirty="0" smtClean="0">
                <a:solidFill>
                  <a:srgbClr val="C00000"/>
                </a:solidFill>
              </a:rPr>
              <a:t>Uniós jogalkotás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b="1" dirty="0"/>
              <a:t>T</a:t>
            </a:r>
            <a:r>
              <a:rPr lang="hu-HU" sz="2800" b="1" dirty="0" smtClean="0"/>
              <a:t>öbbszintű kormányzás: </a:t>
            </a:r>
            <a:r>
              <a:rPr lang="hu-HU" sz="2800" dirty="0" smtClean="0"/>
              <a:t>uniós és tagállami szint együttműködése - uniós/tagállami jogalkotási hatáskörök </a:t>
            </a:r>
            <a:r>
              <a:rPr lang="hu-HU" sz="2800" dirty="0"/>
              <a:t>+</a:t>
            </a:r>
            <a:r>
              <a:rPr lang="hu-HU" sz="2800" dirty="0" smtClean="0"/>
              <a:t> </a:t>
            </a:r>
            <a:r>
              <a:rPr lang="hu-HU" sz="2800" dirty="0"/>
              <a:t>máig </a:t>
            </a:r>
            <a:r>
              <a:rPr lang="hu-HU" sz="2800" dirty="0" smtClean="0"/>
              <a:t>elsősorban tagállami (közvetett) végrehajtási jogkörök</a:t>
            </a:r>
          </a:p>
          <a:p>
            <a:r>
              <a:rPr lang="hu-HU" sz="2800" b="1" dirty="0"/>
              <a:t>S</a:t>
            </a:r>
            <a:r>
              <a:rPr lang="hu-HU" sz="2800" b="1" dirty="0" smtClean="0"/>
              <a:t>zubszidiaritás </a:t>
            </a:r>
            <a:r>
              <a:rPr lang="hu-HU" sz="2800" dirty="0"/>
              <a:t>és</a:t>
            </a:r>
            <a:r>
              <a:rPr lang="hu-HU" sz="2800" b="1" dirty="0"/>
              <a:t> arányosság</a:t>
            </a:r>
            <a:r>
              <a:rPr lang="hu-HU" sz="2800" dirty="0"/>
              <a:t> </a:t>
            </a:r>
            <a:r>
              <a:rPr lang="hu-HU" sz="2800" dirty="0" smtClean="0"/>
              <a:t>elvei</a:t>
            </a:r>
          </a:p>
          <a:p>
            <a:r>
              <a:rPr lang="hu-HU" sz="2800" dirty="0" smtClean="0"/>
              <a:t>Uniós</a:t>
            </a:r>
            <a:r>
              <a:rPr lang="hu-HU" sz="2800" dirty="0"/>
              <a:t> „</a:t>
            </a:r>
            <a:r>
              <a:rPr lang="hu-HU" sz="2800" b="1" dirty="0"/>
              <a:t>jogalkotói háromszög</a:t>
            </a:r>
            <a:r>
              <a:rPr lang="hu-HU" sz="2800" dirty="0"/>
              <a:t>” tagjai: a Bizottság + Tanácsa + </a:t>
            </a:r>
            <a:r>
              <a:rPr lang="hu-HU" sz="2800" dirty="0" smtClean="0"/>
              <a:t>EP + (GSZB/RB véleménye) – nemzeti parlamentek bevonása</a:t>
            </a:r>
          </a:p>
          <a:p>
            <a:r>
              <a:rPr lang="hu-HU" sz="2800" dirty="0"/>
              <a:t>Jogalkotási </a:t>
            </a:r>
            <a:r>
              <a:rPr lang="hu-HU" sz="2800" dirty="0" smtClean="0"/>
              <a:t>eljárások/Nem </a:t>
            </a:r>
            <a:r>
              <a:rPr lang="hu-HU" sz="2800" dirty="0"/>
              <a:t>jogalkotási </a:t>
            </a:r>
            <a:r>
              <a:rPr lang="hu-HU" sz="2800" dirty="0" smtClean="0"/>
              <a:t>eljárások</a:t>
            </a:r>
          </a:p>
          <a:p>
            <a:r>
              <a:rPr lang="hu-HU" sz="2800" dirty="0" smtClean="0"/>
              <a:t>Elsődleges/másodlagos jogforrások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42388086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zis 3"/>
          <p:cNvSpPr/>
          <p:nvPr/>
        </p:nvSpPr>
        <p:spPr>
          <a:xfrm>
            <a:off x="353750" y="2545343"/>
            <a:ext cx="1674254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Európai Tanács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3898494" y="2498924"/>
            <a:ext cx="1674254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Európai Bizottság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6204704" y="2379909"/>
            <a:ext cx="1674254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Európai Parlament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4012368" y="4575179"/>
            <a:ext cx="1674254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EU Tanácsa (Tanács)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250289" y="5367267"/>
            <a:ext cx="1881176" cy="786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</a:rPr>
              <a:t>e</a:t>
            </a:r>
            <a:r>
              <a:rPr lang="hu-HU" dirty="0" smtClean="0">
                <a:solidFill>
                  <a:schemeClr val="tx1"/>
                </a:solidFill>
              </a:rPr>
              <a:t>urópai polgári kezdeményezés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5975648" y="5133960"/>
            <a:ext cx="31683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hu-HU" dirty="0"/>
              <a:t>r</a:t>
            </a:r>
            <a:r>
              <a:rPr lang="hu-HU" dirty="0" smtClean="0"/>
              <a:t>endelet (</a:t>
            </a:r>
            <a:r>
              <a:rPr lang="hu-HU" dirty="0" err="1" smtClean="0"/>
              <a:t>regulation</a:t>
            </a:r>
            <a:r>
              <a:rPr lang="hu-HU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hu-HU" dirty="0" smtClean="0"/>
              <a:t>irányelv (</a:t>
            </a:r>
            <a:r>
              <a:rPr lang="hu-HU" dirty="0" err="1" smtClean="0"/>
              <a:t>directive</a:t>
            </a:r>
            <a:r>
              <a:rPr lang="hu-HU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hu-HU" dirty="0" smtClean="0"/>
              <a:t>egyedi döntés (</a:t>
            </a:r>
            <a:r>
              <a:rPr lang="hu-HU" dirty="0" err="1" smtClean="0"/>
              <a:t>decision</a:t>
            </a:r>
            <a:r>
              <a:rPr lang="hu-HU" dirty="0" smtClean="0"/>
              <a:t>)</a:t>
            </a:r>
          </a:p>
          <a:p>
            <a:pPr marL="285750" indent="-285750">
              <a:buFontTx/>
              <a:buChar char="-"/>
            </a:pPr>
            <a:endParaRPr lang="hu-HU" dirty="0" smtClean="0"/>
          </a:p>
          <a:p>
            <a:pPr marL="285750" indent="-285750">
              <a:buFontTx/>
              <a:buChar char="-"/>
            </a:pPr>
            <a:r>
              <a:rPr lang="hu-HU" dirty="0" smtClean="0"/>
              <a:t>vélemény (</a:t>
            </a:r>
            <a:r>
              <a:rPr lang="hu-HU" dirty="0" err="1" smtClean="0"/>
              <a:t>opinion</a:t>
            </a:r>
            <a:r>
              <a:rPr lang="hu-HU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hu-HU" dirty="0"/>
              <a:t>j</a:t>
            </a:r>
            <a:r>
              <a:rPr lang="hu-HU" dirty="0" smtClean="0"/>
              <a:t>avaslat (</a:t>
            </a:r>
            <a:r>
              <a:rPr lang="hu-HU" dirty="0" err="1" smtClean="0"/>
              <a:t>recommandation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21" name="Lefelé nyíl 20"/>
          <p:cNvSpPr/>
          <p:nvPr/>
        </p:nvSpPr>
        <p:spPr>
          <a:xfrm rot="16200000" flipH="1">
            <a:off x="2441800" y="2453917"/>
            <a:ext cx="1059841" cy="17670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3" name="Lefelé nyíl 22"/>
          <p:cNvSpPr/>
          <p:nvPr/>
        </p:nvSpPr>
        <p:spPr>
          <a:xfrm rot="16200000">
            <a:off x="5666234" y="2980155"/>
            <a:ext cx="404637" cy="4636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4" name="Lefelé nyíl 23"/>
          <p:cNvSpPr/>
          <p:nvPr/>
        </p:nvSpPr>
        <p:spPr>
          <a:xfrm>
            <a:off x="4601451" y="4151445"/>
            <a:ext cx="404637" cy="3484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32" name="Egyenes összekötő nyíllal 31"/>
          <p:cNvCxnSpPr>
            <a:stCxn id="11" idx="0"/>
            <a:endCxn id="5" idx="3"/>
          </p:cNvCxnSpPr>
          <p:nvPr/>
        </p:nvCxnSpPr>
        <p:spPr>
          <a:xfrm flipV="1">
            <a:off x="1190877" y="3851103"/>
            <a:ext cx="2952806" cy="1516164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zögletes összekötő 34"/>
          <p:cNvCxnSpPr>
            <a:stCxn id="6" idx="0"/>
            <a:endCxn id="5" idx="0"/>
          </p:cNvCxnSpPr>
          <p:nvPr/>
        </p:nvCxnSpPr>
        <p:spPr>
          <a:xfrm rot="16200000" flipH="1" flipV="1">
            <a:off x="5829218" y="1286311"/>
            <a:ext cx="119015" cy="2306210"/>
          </a:xfrm>
          <a:prstGeom prst="bentConnector3">
            <a:avLst>
              <a:gd name="adj1" fmla="val -192077"/>
            </a:avLst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Lefelé nyíl 35"/>
          <p:cNvSpPr/>
          <p:nvPr/>
        </p:nvSpPr>
        <p:spPr>
          <a:xfrm rot="2754797">
            <a:off x="5246725" y="3706607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Lefelé nyíl 36"/>
          <p:cNvSpPr/>
          <p:nvPr/>
        </p:nvSpPr>
        <p:spPr>
          <a:xfrm rot="13626655">
            <a:off x="5773597" y="3694931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9" name="Lefelé nyíl 38"/>
          <p:cNvSpPr/>
          <p:nvPr/>
        </p:nvSpPr>
        <p:spPr>
          <a:xfrm rot="19250025">
            <a:off x="6221795" y="4494663"/>
            <a:ext cx="484632" cy="556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0" name="Lekerekített téglalap 39"/>
          <p:cNvSpPr/>
          <p:nvPr/>
        </p:nvSpPr>
        <p:spPr>
          <a:xfrm>
            <a:off x="3925077" y="718213"/>
            <a:ext cx="1530238" cy="8605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társadalmi egyeztetés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41" name="Lekerekített téglalap 40"/>
          <p:cNvSpPr/>
          <p:nvPr/>
        </p:nvSpPr>
        <p:spPr>
          <a:xfrm>
            <a:off x="5930773" y="718212"/>
            <a:ext cx="1530238" cy="8605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>
                <a:solidFill>
                  <a:schemeClr val="tx1"/>
                </a:solidFill>
              </a:rPr>
              <a:t>GSzB</a:t>
            </a:r>
            <a:endParaRPr lang="hu-HU" dirty="0" smtClean="0">
              <a:solidFill>
                <a:schemeClr val="tx1"/>
              </a:solidFill>
            </a:endParaRPr>
          </a:p>
          <a:p>
            <a:pPr algn="ctr"/>
            <a:r>
              <a:rPr lang="hu-HU" dirty="0" smtClean="0">
                <a:solidFill>
                  <a:schemeClr val="tx1"/>
                </a:solidFill>
              </a:rPr>
              <a:t>RB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43" name="Lefelé nyíl 42"/>
          <p:cNvSpPr/>
          <p:nvPr/>
        </p:nvSpPr>
        <p:spPr>
          <a:xfrm rot="12771868">
            <a:off x="5054095" y="1529067"/>
            <a:ext cx="526137" cy="914066"/>
          </a:xfrm>
          <a:prstGeom prst="downArrow">
            <a:avLst>
              <a:gd name="adj1" fmla="val 50000"/>
              <a:gd name="adj2" fmla="val 509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4" name="Lefelé nyíl 43"/>
          <p:cNvSpPr/>
          <p:nvPr/>
        </p:nvSpPr>
        <p:spPr>
          <a:xfrm rot="1668824">
            <a:off x="5485658" y="1765989"/>
            <a:ext cx="540776" cy="939498"/>
          </a:xfrm>
          <a:prstGeom prst="downArrow">
            <a:avLst>
              <a:gd name="adj1" fmla="val 50000"/>
              <a:gd name="adj2" fmla="val 509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1416851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b="1" dirty="0" smtClean="0">
                <a:solidFill>
                  <a:srgbClr val="C00000"/>
                </a:solidFill>
              </a:rPr>
              <a:t>Rendes jogalkotási eljárások</a:t>
            </a:r>
            <a:endParaRPr lang="hu-HU" dirty="0"/>
          </a:p>
        </p:txBody>
      </p:sp>
      <p:sp>
        <p:nvSpPr>
          <p:cNvPr id="4" name="Lekerekített téglalap 3"/>
          <p:cNvSpPr/>
          <p:nvPr/>
        </p:nvSpPr>
        <p:spPr>
          <a:xfrm>
            <a:off x="1259632" y="1405824"/>
            <a:ext cx="216024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dirty="0">
                <a:solidFill>
                  <a:schemeClr val="tx1"/>
                </a:solidFill>
              </a:rPr>
              <a:t>Bizottság előterjesztés</a:t>
            </a:r>
          </a:p>
        </p:txBody>
      </p:sp>
      <p:cxnSp>
        <p:nvCxnSpPr>
          <p:cNvPr id="8" name="Egyenes összekötő nyíllal 7"/>
          <p:cNvCxnSpPr/>
          <p:nvPr/>
        </p:nvCxnSpPr>
        <p:spPr>
          <a:xfrm>
            <a:off x="1691680" y="1837872"/>
            <a:ext cx="0" cy="2160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Lekerekített téglalap 8"/>
          <p:cNvSpPr/>
          <p:nvPr/>
        </p:nvSpPr>
        <p:spPr>
          <a:xfrm>
            <a:off x="457200" y="2087847"/>
            <a:ext cx="1710195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EP álláspontja + Tanács elfogadja </a:t>
            </a:r>
            <a:endParaRPr lang="hu-HU" dirty="0">
              <a:solidFill>
                <a:schemeClr val="tx1"/>
              </a:solidFill>
            </a:endParaRPr>
          </a:p>
        </p:txBody>
      </p:sp>
      <p:cxnSp>
        <p:nvCxnSpPr>
          <p:cNvPr id="10" name="Egyenes összekötő nyíllal 9"/>
          <p:cNvCxnSpPr/>
          <p:nvPr/>
        </p:nvCxnSpPr>
        <p:spPr>
          <a:xfrm>
            <a:off x="1259632" y="2519895"/>
            <a:ext cx="0" cy="2160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Lekerekített téglalap 11"/>
          <p:cNvSpPr/>
          <p:nvPr/>
        </p:nvSpPr>
        <p:spPr>
          <a:xfrm>
            <a:off x="2339752" y="2073943"/>
            <a:ext cx="1710195" cy="6383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EP álláspontja + Tanács nem elfogadja </a:t>
            </a:r>
            <a:endParaRPr lang="hu-HU" dirty="0">
              <a:solidFill>
                <a:schemeClr val="tx1"/>
              </a:solidFill>
            </a:endParaRPr>
          </a:p>
        </p:txBody>
      </p:sp>
      <p:cxnSp>
        <p:nvCxnSpPr>
          <p:cNvPr id="13" name="Egyenes összekötő nyíllal 12"/>
          <p:cNvCxnSpPr/>
          <p:nvPr/>
        </p:nvCxnSpPr>
        <p:spPr>
          <a:xfrm>
            <a:off x="2962208" y="1837872"/>
            <a:ext cx="0" cy="2160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Lekerekített téglalap 13"/>
          <p:cNvSpPr/>
          <p:nvPr/>
        </p:nvSpPr>
        <p:spPr>
          <a:xfrm>
            <a:off x="1835696" y="2926473"/>
            <a:ext cx="1872208" cy="13992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EP </a:t>
            </a:r>
            <a:r>
              <a:rPr lang="hu-HU" b="0" dirty="0" smtClean="0">
                <a:solidFill>
                  <a:schemeClr val="tx1"/>
                </a:solidFill>
              </a:rPr>
              <a:t>Tanács </a:t>
            </a:r>
            <a:r>
              <a:rPr lang="hu-HU" b="0" dirty="0">
                <a:solidFill>
                  <a:schemeClr val="tx1"/>
                </a:solidFill>
              </a:rPr>
              <a:t>első olvasatban elfogadott </a:t>
            </a:r>
            <a:r>
              <a:rPr lang="hu-HU" b="0" dirty="0" smtClean="0">
                <a:solidFill>
                  <a:schemeClr val="tx1"/>
                </a:solidFill>
              </a:rPr>
              <a:t>álláspontjával </a:t>
            </a:r>
            <a:r>
              <a:rPr lang="hu-HU" dirty="0" smtClean="0">
                <a:solidFill>
                  <a:schemeClr val="tx1"/>
                </a:solidFill>
              </a:rPr>
              <a:t>egyetért/nem foglal állást</a:t>
            </a:r>
            <a:endParaRPr lang="hu-HU" dirty="0">
              <a:solidFill>
                <a:schemeClr val="tx1"/>
              </a:solidFill>
            </a:endParaRPr>
          </a:p>
        </p:txBody>
      </p:sp>
      <p:cxnSp>
        <p:nvCxnSpPr>
          <p:cNvPr id="15" name="Egyenes összekötő nyíllal 14"/>
          <p:cNvCxnSpPr/>
          <p:nvPr/>
        </p:nvCxnSpPr>
        <p:spPr>
          <a:xfrm>
            <a:off x="3000886" y="2712291"/>
            <a:ext cx="0" cy="2160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Lekerekített téglalap 15"/>
          <p:cNvSpPr/>
          <p:nvPr/>
        </p:nvSpPr>
        <p:spPr>
          <a:xfrm>
            <a:off x="3827214" y="2926472"/>
            <a:ext cx="2160240" cy="13808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EP </a:t>
            </a:r>
            <a:r>
              <a:rPr lang="hu-HU" b="0" dirty="0" smtClean="0">
                <a:solidFill>
                  <a:schemeClr val="tx1"/>
                </a:solidFill>
              </a:rPr>
              <a:t>Tanács </a:t>
            </a:r>
            <a:r>
              <a:rPr lang="hu-HU" b="0" dirty="0">
                <a:solidFill>
                  <a:schemeClr val="tx1"/>
                </a:solidFill>
              </a:rPr>
              <a:t>első olvasatban elfogadott </a:t>
            </a:r>
            <a:r>
              <a:rPr lang="hu-HU" b="0" dirty="0" smtClean="0">
                <a:solidFill>
                  <a:schemeClr val="tx1"/>
                </a:solidFill>
              </a:rPr>
              <a:t>álláspontját </a:t>
            </a:r>
            <a:r>
              <a:rPr lang="hu-HU" dirty="0">
                <a:solidFill>
                  <a:schemeClr val="tx1"/>
                </a:solidFill>
              </a:rPr>
              <a:t>tagjainak többségével elutasítja </a:t>
            </a:r>
          </a:p>
        </p:txBody>
      </p:sp>
      <p:sp>
        <p:nvSpPr>
          <p:cNvPr id="17" name="Lekerekített téglalap 16"/>
          <p:cNvSpPr/>
          <p:nvPr/>
        </p:nvSpPr>
        <p:spPr>
          <a:xfrm>
            <a:off x="6120755" y="2993406"/>
            <a:ext cx="2530624" cy="13370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EP </a:t>
            </a:r>
            <a:r>
              <a:rPr lang="hu-HU" b="0" dirty="0" smtClean="0">
                <a:solidFill>
                  <a:schemeClr val="tx1"/>
                </a:solidFill>
              </a:rPr>
              <a:t>Tanács </a:t>
            </a:r>
            <a:r>
              <a:rPr lang="hu-HU" b="0" dirty="0">
                <a:solidFill>
                  <a:schemeClr val="tx1"/>
                </a:solidFill>
              </a:rPr>
              <a:t>első olvasatban elfogadott </a:t>
            </a:r>
            <a:r>
              <a:rPr lang="hu-HU" b="0" dirty="0" smtClean="0">
                <a:solidFill>
                  <a:schemeClr val="tx1"/>
                </a:solidFill>
              </a:rPr>
              <a:t>álláspontjával </a:t>
            </a:r>
            <a:r>
              <a:rPr lang="hu-HU" dirty="0">
                <a:solidFill>
                  <a:schemeClr val="tx1"/>
                </a:solidFill>
              </a:rPr>
              <a:t>tagjainak többségével </a:t>
            </a:r>
            <a:r>
              <a:rPr lang="hu-HU" dirty="0" smtClean="0">
                <a:solidFill>
                  <a:schemeClr val="tx1"/>
                </a:solidFill>
              </a:rPr>
              <a:t>módosításokat javasol</a:t>
            </a:r>
            <a:endParaRPr lang="hu-HU" dirty="0">
              <a:solidFill>
                <a:schemeClr val="tx1"/>
              </a:solidFill>
            </a:endParaRPr>
          </a:p>
        </p:txBody>
      </p:sp>
      <p:cxnSp>
        <p:nvCxnSpPr>
          <p:cNvPr id="20" name="Egyenes összekötő nyíllal 19"/>
          <p:cNvCxnSpPr/>
          <p:nvPr/>
        </p:nvCxnSpPr>
        <p:spPr>
          <a:xfrm>
            <a:off x="2776228" y="4307366"/>
            <a:ext cx="0" cy="2160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Egyenes összekötő nyíllal 20"/>
          <p:cNvCxnSpPr/>
          <p:nvPr/>
        </p:nvCxnSpPr>
        <p:spPr>
          <a:xfrm>
            <a:off x="7386067" y="2777382"/>
            <a:ext cx="0" cy="2160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Egyenes összekötő nyíllal 21"/>
          <p:cNvCxnSpPr/>
          <p:nvPr/>
        </p:nvCxnSpPr>
        <p:spPr>
          <a:xfrm>
            <a:off x="4903095" y="2735919"/>
            <a:ext cx="0" cy="2160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Lekerekített téglalap 22"/>
          <p:cNvSpPr/>
          <p:nvPr/>
        </p:nvSpPr>
        <p:spPr>
          <a:xfrm>
            <a:off x="4473283" y="4560193"/>
            <a:ext cx="896571" cy="6341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  <a:latin typeface="Nyala" panose="02000504070300020003" pitchFamily="2" charset="0"/>
              </a:rPr>
              <a:t>lezárul elfogadás nélkül</a:t>
            </a:r>
            <a:endParaRPr lang="hu-HU" dirty="0">
              <a:solidFill>
                <a:schemeClr val="tx1"/>
              </a:solidFill>
            </a:endParaRPr>
          </a:p>
        </p:txBody>
      </p:sp>
      <p:cxnSp>
        <p:nvCxnSpPr>
          <p:cNvPr id="24" name="Egyenes összekötő nyíllal 23"/>
          <p:cNvCxnSpPr/>
          <p:nvPr/>
        </p:nvCxnSpPr>
        <p:spPr>
          <a:xfrm>
            <a:off x="4903095" y="4325767"/>
            <a:ext cx="0" cy="2160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Lekerekített téglalap 24"/>
          <p:cNvSpPr/>
          <p:nvPr/>
        </p:nvSpPr>
        <p:spPr>
          <a:xfrm>
            <a:off x="5945361" y="4521546"/>
            <a:ext cx="1215751" cy="9301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b="0" dirty="0" smtClean="0">
                <a:solidFill>
                  <a:schemeClr val="tx1"/>
                </a:solidFill>
              </a:rPr>
              <a:t>Tanács EP módosítási javaslatával </a:t>
            </a:r>
            <a:r>
              <a:rPr lang="hu-HU" dirty="0" smtClean="0">
                <a:solidFill>
                  <a:schemeClr val="tx1"/>
                </a:solidFill>
              </a:rPr>
              <a:t>egyetért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26" name="Lekerekített téglalap 25"/>
          <p:cNvSpPr/>
          <p:nvPr/>
        </p:nvSpPr>
        <p:spPr>
          <a:xfrm>
            <a:off x="7570998" y="4560194"/>
            <a:ext cx="1215751" cy="89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 nem fogadja el </a:t>
            </a:r>
            <a:r>
              <a:rPr lang="hu-HU" b="0" dirty="0" smtClean="0">
                <a:solidFill>
                  <a:schemeClr val="tx1"/>
                </a:solidFill>
              </a:rPr>
              <a:t>valamennyi módosítást</a:t>
            </a:r>
            <a:endParaRPr lang="hu-HU" dirty="0">
              <a:solidFill>
                <a:schemeClr val="tx1"/>
              </a:solidFill>
            </a:endParaRPr>
          </a:p>
        </p:txBody>
      </p:sp>
      <p:cxnSp>
        <p:nvCxnSpPr>
          <p:cNvPr id="27" name="Egyenes összekötő nyíllal 26"/>
          <p:cNvCxnSpPr/>
          <p:nvPr/>
        </p:nvCxnSpPr>
        <p:spPr>
          <a:xfrm>
            <a:off x="6545036" y="4326681"/>
            <a:ext cx="0" cy="2160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Egyenes összekötő nyíllal 27"/>
          <p:cNvCxnSpPr/>
          <p:nvPr/>
        </p:nvCxnSpPr>
        <p:spPr>
          <a:xfrm>
            <a:off x="8203378" y="4344169"/>
            <a:ext cx="0" cy="2160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Egyenes összekötő nyíllal 28"/>
          <p:cNvCxnSpPr/>
          <p:nvPr/>
        </p:nvCxnSpPr>
        <p:spPr>
          <a:xfrm>
            <a:off x="8203378" y="5451697"/>
            <a:ext cx="0" cy="2160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Lekerekített téglalap 29"/>
          <p:cNvSpPr/>
          <p:nvPr/>
        </p:nvSpPr>
        <p:spPr>
          <a:xfrm>
            <a:off x="7595502" y="5681476"/>
            <a:ext cx="1215751" cy="4988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 Egyeztető-bizottság </a:t>
            </a:r>
            <a:endParaRPr lang="hu-HU" dirty="0">
              <a:solidFill>
                <a:schemeClr val="tx1"/>
              </a:solidFill>
            </a:endParaRPr>
          </a:p>
        </p:txBody>
      </p:sp>
      <p:cxnSp>
        <p:nvCxnSpPr>
          <p:cNvPr id="32" name="Egyenes összekötő nyíllal 31"/>
          <p:cNvCxnSpPr/>
          <p:nvPr/>
        </p:nvCxnSpPr>
        <p:spPr>
          <a:xfrm>
            <a:off x="6545036" y="5465452"/>
            <a:ext cx="0" cy="2160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Egyenes összekötő nyíllal 33"/>
          <p:cNvCxnSpPr/>
          <p:nvPr/>
        </p:nvCxnSpPr>
        <p:spPr>
          <a:xfrm>
            <a:off x="8203378" y="6112025"/>
            <a:ext cx="0" cy="2160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Lekerekített téglalap 34"/>
          <p:cNvSpPr/>
          <p:nvPr/>
        </p:nvSpPr>
        <p:spPr>
          <a:xfrm>
            <a:off x="1113063" y="2786586"/>
            <a:ext cx="287015" cy="3660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dirty="0" smtClean="0">
                <a:solidFill>
                  <a:schemeClr val="tx1"/>
                </a:solidFill>
              </a:rPr>
              <a:t>§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36" name="Lekerekített téglalap 35"/>
          <p:cNvSpPr/>
          <p:nvPr/>
        </p:nvSpPr>
        <p:spPr>
          <a:xfrm>
            <a:off x="6409728" y="5723178"/>
            <a:ext cx="287015" cy="3660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dirty="0" smtClean="0">
                <a:solidFill>
                  <a:schemeClr val="tx1"/>
                </a:solidFill>
              </a:rPr>
              <a:t>§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37" name="Lekerekített téglalap 36"/>
          <p:cNvSpPr/>
          <p:nvPr/>
        </p:nvSpPr>
        <p:spPr>
          <a:xfrm>
            <a:off x="2628292" y="4535379"/>
            <a:ext cx="287015" cy="3660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dirty="0" smtClean="0">
                <a:solidFill>
                  <a:schemeClr val="tx1"/>
                </a:solidFill>
              </a:rPr>
              <a:t>§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38" name="Lekerekített téglalap 37"/>
          <p:cNvSpPr/>
          <p:nvPr/>
        </p:nvSpPr>
        <p:spPr>
          <a:xfrm>
            <a:off x="7020272" y="6341795"/>
            <a:ext cx="1978695" cy="4305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 smtClean="0">
              <a:solidFill>
                <a:schemeClr val="tx1"/>
              </a:solidFill>
            </a:endParaRPr>
          </a:p>
          <a:p>
            <a:pPr algn="ctr"/>
            <a:r>
              <a:rPr lang="hu-HU" dirty="0" smtClean="0">
                <a:solidFill>
                  <a:schemeClr val="tx1"/>
                </a:solidFill>
                <a:latin typeface="Nyala" panose="02000504070300020003" pitchFamily="2" charset="0"/>
              </a:rPr>
              <a:t>elfogadás (§) / nélkül</a:t>
            </a:r>
            <a:endParaRPr lang="hu-HU" dirty="0">
              <a:solidFill>
                <a:schemeClr val="tx1"/>
              </a:solidFill>
            </a:endParaRPr>
          </a:p>
          <a:p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132239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b="1" dirty="0" smtClean="0">
                <a:solidFill>
                  <a:srgbClr val="C00000"/>
                </a:solidFill>
              </a:rPr>
              <a:t>Rendes jogalkotási eljárások</a:t>
            </a:r>
            <a:endParaRPr lang="hu-HU" dirty="0"/>
          </a:p>
        </p:txBody>
      </p:sp>
      <p:pic>
        <p:nvPicPr>
          <p:cNvPr id="31" name="Kép 30" descr="OL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1484784"/>
            <a:ext cx="8640959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132239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z="4000" b="1" dirty="0" smtClean="0">
                <a:solidFill>
                  <a:srgbClr val="C00000"/>
                </a:solidFill>
              </a:rPr>
              <a:t>       Különleges jogalkotási </a:t>
            </a:r>
            <a:r>
              <a:rPr lang="hu-HU" altLang="hu-HU" sz="4000" b="1" dirty="0">
                <a:solidFill>
                  <a:srgbClr val="C00000"/>
                </a:solidFill>
              </a:rPr>
              <a:t>eljárások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sz="2400" i="1" dirty="0"/>
              <a:t>E</a:t>
            </a:r>
            <a:r>
              <a:rPr lang="hu-HU" sz="2400" i="1" dirty="0" smtClean="0"/>
              <a:t>gyetértési </a:t>
            </a:r>
            <a:r>
              <a:rPr lang="hu-HU" sz="2400" i="1" dirty="0"/>
              <a:t>(vagy hozzájárulási) </a:t>
            </a:r>
            <a:r>
              <a:rPr lang="hu-HU" sz="2400" i="1" dirty="0" smtClean="0"/>
              <a:t>eljárás</a:t>
            </a:r>
          </a:p>
          <a:p>
            <a:pPr algn="just"/>
            <a:r>
              <a:rPr lang="hu-HU" sz="2400" i="1" dirty="0" smtClean="0"/>
              <a:t>Konzultációs eljárás</a:t>
            </a:r>
          </a:p>
          <a:p>
            <a:pPr algn="just"/>
            <a:r>
              <a:rPr lang="hu-HU" sz="2400" i="1" dirty="0" smtClean="0"/>
              <a:t>Unió </a:t>
            </a:r>
            <a:r>
              <a:rPr lang="hu-HU" sz="2400" i="1" dirty="0"/>
              <a:t>éves költségvetésének </a:t>
            </a:r>
            <a:r>
              <a:rPr lang="hu-HU" sz="2400" i="1" dirty="0" smtClean="0"/>
              <a:t>elfogadása</a:t>
            </a:r>
          </a:p>
          <a:p>
            <a:pPr lvl="1" algn="just">
              <a:buNone/>
            </a:pPr>
            <a:endParaRPr lang="hu-HU" sz="2400" b="1" dirty="0"/>
          </a:p>
        </p:txBody>
      </p:sp>
    </p:spTree>
    <p:extLst>
      <p:ext uri="{BB962C8B-B14F-4D97-AF65-F5344CB8AC3E}">
        <p14:creationId xmlns:p14="http://schemas.microsoft.com/office/powerpoint/2010/main" xmlns="" val="18472845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z="4000" b="1" dirty="0" smtClean="0">
                <a:solidFill>
                  <a:srgbClr val="C00000"/>
                </a:solidFill>
              </a:rPr>
              <a:t>       Egyetértési eljárások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sz="2400" i="1" dirty="0"/>
              <a:t>E</a:t>
            </a:r>
            <a:r>
              <a:rPr lang="hu-HU" sz="2400" i="1" dirty="0" smtClean="0"/>
              <a:t>gyetértési </a:t>
            </a:r>
            <a:r>
              <a:rPr lang="hu-HU" sz="2400" i="1" dirty="0"/>
              <a:t>(vagy hozzájárulási) </a:t>
            </a:r>
            <a:r>
              <a:rPr lang="hu-HU" sz="2400" i="1" dirty="0" smtClean="0"/>
              <a:t>eljárás</a:t>
            </a:r>
          </a:p>
          <a:p>
            <a:pPr lvl="1" algn="just"/>
            <a:r>
              <a:rPr lang="hu-HU" sz="2400" dirty="0"/>
              <a:t>valamely jogszabálynak a Tanács vagy a Parlament általi elfogadásához szükséges a</a:t>
            </a:r>
            <a:r>
              <a:rPr lang="hu-HU" sz="2400" b="1" dirty="0"/>
              <a:t> másik intézmény egyetértése </a:t>
            </a:r>
            <a:endParaRPr lang="hu-HU" sz="2400" b="1" dirty="0" smtClean="0"/>
          </a:p>
          <a:p>
            <a:pPr lvl="1" algn="just"/>
            <a:endParaRPr lang="hu-HU" sz="2400" b="1" dirty="0" smtClean="0"/>
          </a:p>
          <a:p>
            <a:pPr lvl="0"/>
            <a:r>
              <a:rPr lang="hu-HU" sz="2400" dirty="0" smtClean="0"/>
              <a:t>az európai parlamenti képviselők feladatainak ellátására vonatkozó szabályok és általános feltételek;</a:t>
            </a:r>
          </a:p>
          <a:p>
            <a:pPr lvl="0"/>
            <a:r>
              <a:rPr lang="hu-HU" sz="2400" dirty="0" smtClean="0"/>
              <a:t>az uniós jog végrehajtása során felmerülő állítólagos jogsértések és visszásságok kapcsán felállítandó vizsgálóbizottság vizsgálati jogaira vonatkozó szabályok;</a:t>
            </a:r>
          </a:p>
          <a:p>
            <a:pPr lvl="0"/>
            <a:r>
              <a:rPr lang="hu-HU" sz="2400" dirty="0" smtClean="0"/>
              <a:t>az európai ombudsman feladatainak ellátásra vonatkozó részletes szabályok és feltételek.</a:t>
            </a:r>
          </a:p>
          <a:p>
            <a:pPr lvl="1" algn="just"/>
            <a:endParaRPr lang="hu-HU" sz="24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8472845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z="4000" b="1" dirty="0" smtClean="0">
                <a:solidFill>
                  <a:srgbClr val="C00000"/>
                </a:solidFill>
              </a:rPr>
              <a:t>       Konzultációs eljárás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sz="2400" i="1" dirty="0" smtClean="0"/>
              <a:t>Konzultációs eljárás</a:t>
            </a:r>
          </a:p>
          <a:p>
            <a:pPr lvl="1" algn="just"/>
            <a:r>
              <a:rPr lang="hu-HU" sz="2400" b="1" dirty="0"/>
              <a:t>Tanács</a:t>
            </a:r>
            <a:r>
              <a:rPr lang="hu-HU" sz="2400" dirty="0"/>
              <a:t> alkotja meg a jogszabályt az Európai Parlamenttel folytatott konzultációt követően </a:t>
            </a:r>
            <a:r>
              <a:rPr lang="hu-HU" sz="2400" dirty="0" smtClean="0"/>
              <a:t>(de ez nem </a:t>
            </a:r>
            <a:r>
              <a:rPr lang="hu-HU" sz="2400" dirty="0"/>
              <a:t>köti a </a:t>
            </a:r>
            <a:r>
              <a:rPr lang="hu-HU" sz="2400" dirty="0" smtClean="0"/>
              <a:t>Tanácsot)</a:t>
            </a:r>
            <a:endParaRPr lang="hu-HU" sz="2400" i="1" dirty="0" smtClean="0"/>
          </a:p>
          <a:p>
            <a:pPr lvl="0"/>
            <a:r>
              <a:rPr lang="hu-HU" sz="2000" dirty="0" smtClean="0"/>
              <a:t>szociális biztonságra, illetve a szociális védelemre vonatkozó intézkedések elfogadása;</a:t>
            </a:r>
          </a:p>
          <a:p>
            <a:pPr lvl="0"/>
            <a:r>
              <a:rPr lang="hu-HU" sz="2000" dirty="0" smtClean="0"/>
              <a:t>uniós polgárok tagállami helyhatósági választásain való részvételének szabályozása, akinek lakóhelye olyan tagállamban van, amelynek nem állampolgára;</a:t>
            </a:r>
          </a:p>
          <a:p>
            <a:pPr lvl="0"/>
            <a:r>
              <a:rPr lang="hu-HU" sz="2000" dirty="0" smtClean="0"/>
              <a:t>konzuli és diplomáciai védelem megkönnyítéséhez szükséges koordinációs és együttműködési irányelvek elfogadása;</a:t>
            </a:r>
          </a:p>
          <a:p>
            <a:pPr lvl="0"/>
            <a:r>
              <a:rPr lang="hu-HU" sz="2000" dirty="0" smtClean="0"/>
              <a:t>harmadik országokkal kapcsolatos tőkemozgások liberalizációjának korlátozása</a:t>
            </a:r>
            <a:r>
              <a:rPr lang="hu-HU" dirty="0" smtClean="0"/>
              <a:t>;</a:t>
            </a:r>
            <a:endParaRPr lang="hu-HU" sz="2800" dirty="0" smtClean="0"/>
          </a:p>
          <a:p>
            <a:pPr lvl="1" algn="just">
              <a:buNone/>
            </a:pPr>
            <a:endParaRPr lang="hu-HU" sz="24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18472845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z="4000" b="1" dirty="0" smtClean="0">
                <a:solidFill>
                  <a:srgbClr val="C00000"/>
                </a:solidFill>
              </a:rPr>
              <a:t>       Unió éves költségvetésének elfogadása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sz="2400" i="1" dirty="0" smtClean="0"/>
              <a:t>Unió </a:t>
            </a:r>
            <a:r>
              <a:rPr lang="hu-HU" sz="2400" i="1" dirty="0"/>
              <a:t>éves költségvetésének </a:t>
            </a:r>
            <a:r>
              <a:rPr lang="hu-HU" sz="2400" i="1" dirty="0" smtClean="0"/>
              <a:t>elfogadása</a:t>
            </a:r>
          </a:p>
          <a:p>
            <a:pPr lvl="1" algn="just"/>
            <a:r>
              <a:rPr lang="hu-HU" sz="2400" b="1" dirty="0"/>
              <a:t>rendes jogalkotási </a:t>
            </a:r>
            <a:r>
              <a:rPr lang="hu-HU" sz="2400" dirty="0" smtClean="0"/>
              <a:t>eljárásra hasonlít </a:t>
            </a:r>
          </a:p>
          <a:p>
            <a:pPr lvl="1" algn="just"/>
            <a:r>
              <a:rPr lang="hu-HU" sz="2400" dirty="0"/>
              <a:t>többéves </a:t>
            </a:r>
            <a:r>
              <a:rPr lang="hu-HU" sz="2400" b="1" dirty="0" smtClean="0"/>
              <a:t>pénzügyi </a:t>
            </a:r>
            <a:r>
              <a:rPr lang="hu-HU" sz="2400" b="1" dirty="0"/>
              <a:t>kerettel összhangban </a:t>
            </a:r>
            <a:r>
              <a:rPr lang="hu-HU" sz="2400" dirty="0"/>
              <a:t>kell </a:t>
            </a:r>
            <a:r>
              <a:rPr lang="hu-HU" sz="2400" dirty="0" smtClean="0"/>
              <a:t>megállapítani</a:t>
            </a:r>
          </a:p>
          <a:p>
            <a:pPr lvl="1" algn="just"/>
            <a:r>
              <a:rPr lang="hu-HU" sz="2400" dirty="0"/>
              <a:t>elfogadása a tárgyévet </a:t>
            </a:r>
            <a:r>
              <a:rPr lang="hu-HU" sz="2400" b="1" dirty="0"/>
              <a:t>megelőző évben </a:t>
            </a:r>
            <a:r>
              <a:rPr lang="hu-HU" sz="2400" dirty="0"/>
              <a:t>történik</a:t>
            </a:r>
            <a:endParaRPr lang="hu-HU" sz="2400" b="1" dirty="0"/>
          </a:p>
        </p:txBody>
      </p:sp>
    </p:spTree>
    <p:extLst>
      <p:ext uri="{BB962C8B-B14F-4D97-AF65-F5344CB8AC3E}">
        <p14:creationId xmlns:p14="http://schemas.microsoft.com/office/powerpoint/2010/main" xmlns="" val="18472845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Intézményi döntéshozatal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sz="2800" i="1" dirty="0" smtClean="0"/>
              <a:t>Európai Tanácsban</a:t>
            </a:r>
            <a:r>
              <a:rPr lang="hu-HU" sz="2800" dirty="0" smtClean="0"/>
              <a:t>: </a:t>
            </a:r>
            <a:r>
              <a:rPr lang="hu-HU" sz="2800" b="1" dirty="0"/>
              <a:t>félévente kétszer </a:t>
            </a:r>
            <a:r>
              <a:rPr lang="hu-HU" sz="2800" dirty="0" smtClean="0"/>
              <a:t>ülésezik</a:t>
            </a:r>
            <a:r>
              <a:rPr lang="hu-HU" sz="2800" b="1" dirty="0" smtClean="0"/>
              <a:t>  + rendkívüli </a:t>
            </a:r>
            <a:r>
              <a:rPr lang="hu-HU" sz="2800" dirty="0" smtClean="0"/>
              <a:t>ülés is</a:t>
            </a:r>
            <a:r>
              <a:rPr lang="hu-HU" sz="2800" b="1" dirty="0" smtClean="0"/>
              <a:t>; </a:t>
            </a:r>
            <a:r>
              <a:rPr lang="hu-HU" sz="2800" dirty="0"/>
              <a:t>főszabályként a </a:t>
            </a:r>
            <a:r>
              <a:rPr lang="hu-HU" sz="2800" b="1" dirty="0"/>
              <a:t>konszenzuson</a:t>
            </a:r>
            <a:r>
              <a:rPr lang="hu-HU" sz="2800" dirty="0"/>
              <a:t> alapuló </a:t>
            </a:r>
            <a:r>
              <a:rPr lang="hu-HU" sz="2800" dirty="0" smtClean="0"/>
              <a:t>döntéshozatal + </a:t>
            </a:r>
            <a:r>
              <a:rPr lang="hu-HU" sz="2800" b="1" dirty="0"/>
              <a:t>minősített többséggel</a:t>
            </a:r>
            <a:r>
              <a:rPr lang="hu-HU" sz="2800" dirty="0"/>
              <a:t> jár </a:t>
            </a:r>
            <a:r>
              <a:rPr lang="hu-HU" sz="2800" dirty="0" smtClean="0"/>
              <a:t>el akkor a </a:t>
            </a:r>
            <a:r>
              <a:rPr lang="hu-HU" sz="2800" dirty="0"/>
              <a:t>tanácsi </a:t>
            </a:r>
            <a:r>
              <a:rPr lang="hu-HU" sz="2800" dirty="0" smtClean="0"/>
              <a:t>döntéshozatal szabályai irányadóak</a:t>
            </a:r>
          </a:p>
          <a:p>
            <a:pPr algn="just"/>
            <a:r>
              <a:rPr lang="hu-HU" sz="2800" i="1" dirty="0" smtClean="0"/>
              <a:t>Európai Bizottságban</a:t>
            </a:r>
            <a:r>
              <a:rPr lang="hu-HU" sz="2800" dirty="0" smtClean="0"/>
              <a:t>: </a:t>
            </a:r>
            <a:r>
              <a:rPr lang="hu-HU" sz="2800" b="1" dirty="0" smtClean="0"/>
              <a:t>éves</a:t>
            </a:r>
            <a:r>
              <a:rPr lang="hu-HU" sz="2800" dirty="0" smtClean="0"/>
              <a:t> munkaprogram + </a:t>
            </a:r>
            <a:r>
              <a:rPr lang="hu-HU" sz="2800" b="1" dirty="0" smtClean="0"/>
              <a:t>biztosi „portfóliók” </a:t>
            </a:r>
            <a:r>
              <a:rPr lang="hu-HU" sz="2800" dirty="0" smtClean="0"/>
              <a:t>alapján felelős adott biztos a </a:t>
            </a:r>
            <a:r>
              <a:rPr lang="hu-HU" sz="2800" dirty="0"/>
              <a:t>Bizottság munkájának előkészítéséért és </a:t>
            </a:r>
            <a:r>
              <a:rPr lang="hu-HU" sz="2800" dirty="0" smtClean="0"/>
              <a:t>határozatainak végrehajtásáért + </a:t>
            </a:r>
            <a:r>
              <a:rPr lang="hu-HU" sz="2800" dirty="0"/>
              <a:t>benyújtott javaslatokról </a:t>
            </a:r>
            <a:r>
              <a:rPr lang="hu-HU" sz="2800" b="1" dirty="0"/>
              <a:t>szóbeli eljárás</a:t>
            </a:r>
            <a:r>
              <a:rPr lang="hu-HU" sz="2800" dirty="0"/>
              <a:t> útján – ülésen – vagy </a:t>
            </a:r>
            <a:r>
              <a:rPr lang="hu-HU" sz="2800" b="1" dirty="0"/>
              <a:t>írásbeli eljárás</a:t>
            </a:r>
            <a:r>
              <a:rPr lang="hu-HU" sz="2800" dirty="0"/>
              <a:t> során dönt</a:t>
            </a:r>
          </a:p>
        </p:txBody>
      </p:sp>
    </p:spTree>
    <p:extLst>
      <p:ext uri="{BB962C8B-B14F-4D97-AF65-F5344CB8AC3E}">
        <p14:creationId xmlns:p14="http://schemas.microsoft.com/office/powerpoint/2010/main" xmlns="" val="11155924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Intézményi döntéshozatal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sz="3000" i="1" dirty="0" smtClean="0"/>
              <a:t>Tanácsban</a:t>
            </a:r>
            <a:r>
              <a:rPr lang="hu-HU" sz="3000" dirty="0"/>
              <a:t>: </a:t>
            </a:r>
            <a:r>
              <a:rPr lang="hu-HU" sz="3000" b="1" dirty="0"/>
              <a:t>soros </a:t>
            </a:r>
            <a:r>
              <a:rPr lang="hu-HU" sz="3000" b="1" dirty="0" smtClean="0"/>
              <a:t>elnökség </a:t>
            </a:r>
            <a:r>
              <a:rPr lang="hu-HU" sz="3000" dirty="0" smtClean="0"/>
              <a:t>meghatározó szerepe napirendekben</a:t>
            </a:r>
            <a:r>
              <a:rPr lang="hu-HU" sz="3000" b="1" dirty="0" smtClean="0"/>
              <a:t> + COREPER előkészítő </a:t>
            </a:r>
            <a:r>
              <a:rPr lang="hu-HU" sz="3000" dirty="0" smtClean="0"/>
              <a:t>szerepe</a:t>
            </a:r>
            <a:r>
              <a:rPr lang="hu-HU" sz="3000" b="1" dirty="0" smtClean="0"/>
              <a:t> + </a:t>
            </a:r>
            <a:r>
              <a:rPr lang="hu-HU" sz="3000" dirty="0"/>
              <a:t>főszabályként a </a:t>
            </a:r>
            <a:r>
              <a:rPr lang="hu-HU" sz="3000" b="1" dirty="0"/>
              <a:t>minősített többségi</a:t>
            </a:r>
            <a:r>
              <a:rPr lang="hu-HU" sz="3000" dirty="0"/>
              <a:t> döntéshozatal </a:t>
            </a:r>
          </a:p>
          <a:p>
            <a:pPr algn="just"/>
            <a:r>
              <a:rPr lang="hu-HU" sz="3000" i="1" dirty="0"/>
              <a:t>Európai </a:t>
            </a:r>
            <a:r>
              <a:rPr lang="hu-HU" sz="3000" i="1" dirty="0" smtClean="0"/>
              <a:t>Parlamentben</a:t>
            </a:r>
            <a:r>
              <a:rPr lang="hu-HU" sz="3000" dirty="0" smtClean="0"/>
              <a:t>: </a:t>
            </a:r>
            <a:r>
              <a:rPr lang="hu-HU" sz="3000" b="1" dirty="0" smtClean="0"/>
              <a:t>rendes</a:t>
            </a:r>
            <a:r>
              <a:rPr lang="hu-HU" sz="3000" dirty="0" smtClean="0"/>
              <a:t> ülésszak (ezen belül legalább </a:t>
            </a:r>
            <a:r>
              <a:rPr lang="hu-HU" sz="3000" dirty="0"/>
              <a:t>havi rendszerességgel tart négynapos plenáris ülést Strasbourgban + további rövidebb plenáris ülések és rész-, valamint szakbizottsági </a:t>
            </a:r>
            <a:r>
              <a:rPr lang="hu-HU" sz="3000" dirty="0" smtClean="0"/>
              <a:t>ülések) + kérelmére </a:t>
            </a:r>
            <a:r>
              <a:rPr lang="hu-HU" sz="3000" b="1" dirty="0"/>
              <a:t>rendkívüli ülésszakot</a:t>
            </a:r>
            <a:r>
              <a:rPr lang="hu-HU" sz="3000" dirty="0"/>
              <a:t> </a:t>
            </a:r>
            <a:r>
              <a:rPr lang="hu-HU" sz="3000" dirty="0" smtClean="0"/>
              <a:t>tarthat</a:t>
            </a:r>
            <a:endParaRPr lang="hu-HU" sz="3000" dirty="0"/>
          </a:p>
        </p:txBody>
      </p:sp>
    </p:spTree>
    <p:extLst>
      <p:ext uri="{BB962C8B-B14F-4D97-AF65-F5344CB8AC3E}">
        <p14:creationId xmlns:p14="http://schemas.microsoft.com/office/powerpoint/2010/main" xmlns="" val="3641539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C00000"/>
                </a:solidFill>
              </a:rPr>
              <a:t>Uniós Jogforrások rendje</a:t>
            </a:r>
            <a:endParaRPr lang="hu-H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Elsődleges jogforrások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Alapító Szerződések és azok módosításai </a:t>
            </a:r>
          </a:p>
          <a:p>
            <a:r>
              <a:rPr lang="hu-HU" dirty="0" smtClean="0"/>
              <a:t>Csatlakozási Szerződések </a:t>
            </a:r>
          </a:p>
          <a:p>
            <a:r>
              <a:rPr lang="hu-HU" dirty="0" smtClean="0"/>
              <a:t>Szerződések hatályos rendszere:</a:t>
            </a:r>
          </a:p>
          <a:p>
            <a:pPr lvl="1"/>
            <a:r>
              <a:rPr lang="hu-HU" dirty="0" err="1" smtClean="0"/>
              <a:t>EUMSz</a:t>
            </a:r>
            <a:r>
              <a:rPr lang="hu-HU" dirty="0" smtClean="0"/>
              <a:t>. (korábbi EK-Szerződés)</a:t>
            </a:r>
          </a:p>
          <a:p>
            <a:pPr lvl="1"/>
            <a:r>
              <a:rPr lang="hu-HU" dirty="0" err="1" smtClean="0"/>
              <a:t>EUSz</a:t>
            </a:r>
            <a:r>
              <a:rPr lang="hu-HU" dirty="0" smtClean="0"/>
              <a:t>.</a:t>
            </a:r>
          </a:p>
          <a:p>
            <a:pPr lvl="1"/>
            <a:r>
              <a:rPr lang="hu-HU" dirty="0" smtClean="0"/>
              <a:t>Alapjogi Charta</a:t>
            </a:r>
          </a:p>
          <a:p>
            <a:pPr lvl="1"/>
            <a:r>
              <a:rPr lang="hu-HU" dirty="0" err="1" smtClean="0"/>
              <a:t>Euratom-Szerződés</a:t>
            </a:r>
            <a:endParaRPr lang="hu-HU" dirty="0" smtClean="0"/>
          </a:p>
          <a:p>
            <a:pPr lvl="1">
              <a:buNone/>
            </a:pPr>
            <a:r>
              <a:rPr lang="hu-HU" dirty="0" smtClean="0"/>
              <a:t>Korábbi általános jogelvek (Egyenlőség/Jogbiztonság)?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Másodlagos jogforrások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Amelyet a uniós intézmények bocsátanak ki:</a:t>
            </a:r>
          </a:p>
          <a:p>
            <a:pPr lvl="1"/>
            <a:r>
              <a:rPr lang="hu-HU" dirty="0" smtClean="0"/>
              <a:t>Jogi kötőerővel rendelkeznek </a:t>
            </a:r>
          </a:p>
          <a:p>
            <a:pPr marL="457200" lvl="1" indent="0">
              <a:buNone/>
            </a:pPr>
            <a:r>
              <a:rPr lang="hu-HU" dirty="0" smtClean="0"/>
              <a:t>1/ rendelet 2/ irányelv 3/ határozat </a:t>
            </a:r>
          </a:p>
          <a:p>
            <a:pPr marL="457200" lvl="1" indent="0">
              <a:buNone/>
            </a:pPr>
            <a:endParaRPr lang="hu-HU" dirty="0" smtClean="0"/>
          </a:p>
          <a:p>
            <a:pPr lvl="1"/>
            <a:r>
              <a:rPr lang="hu-HU" dirty="0" smtClean="0"/>
              <a:t>Jogi kötőerővel </a:t>
            </a:r>
            <a:r>
              <a:rPr lang="hu-HU" b="1" dirty="0" smtClean="0"/>
              <a:t>nem</a:t>
            </a:r>
            <a:r>
              <a:rPr lang="hu-HU" dirty="0" smtClean="0"/>
              <a:t> rendelkeznek </a:t>
            </a:r>
          </a:p>
          <a:p>
            <a:pPr marL="457200" lvl="1" indent="0">
              <a:buNone/>
            </a:pPr>
            <a:r>
              <a:rPr lang="hu-HU" dirty="0" smtClean="0"/>
              <a:t>1/ ajánlás 2/ vélemény</a:t>
            </a:r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Rendelet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050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hu-HU" kern="1200" dirty="0" err="1" smtClean="0">
                <a:ln w="6350">
                  <a:solidFill>
                    <a:srgbClr val="FE8637">
                      <a:shade val="43000"/>
                    </a:srgbClr>
                  </a:solidFill>
                </a:ln>
                <a:ea typeface="+mj-ea"/>
                <a:cs typeface="Times New Roman" panose="02020603050405020304" pitchFamily="18" charset="0"/>
              </a:rPr>
              <a:t>EUMSz</a:t>
            </a:r>
            <a:r>
              <a:rPr lang="hu-HU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ea typeface="+mj-ea"/>
                <a:cs typeface="Times New Roman" panose="02020603050405020304" pitchFamily="18" charset="0"/>
              </a:rPr>
              <a:t>. 288. cikk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hu-HU" sz="3200" b="1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ea typeface="+mj-ea"/>
                <a:cs typeface="Times New Roman" panose="02020603050405020304" pitchFamily="18" charset="0"/>
              </a:rPr>
              <a:t>Általános hatályú, teljes egészében kötelező </a:t>
            </a:r>
            <a:r>
              <a:rPr lang="hu-HU" sz="3200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ea typeface="+mj-ea"/>
                <a:cs typeface="Times New Roman" panose="02020603050405020304" pitchFamily="18" charset="0"/>
              </a:rPr>
              <a:t>(</a:t>
            </a:r>
            <a:r>
              <a:rPr lang="hu-HU" sz="3200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cs typeface="Times New Roman" panose="02020603050405020304" pitchFamily="18" charset="0"/>
              </a:rPr>
              <a:t>Alkotmányszerződés törvényre keresztelte volna át)</a:t>
            </a:r>
            <a:endParaRPr lang="hu-HU" sz="3200" kern="1200" dirty="0" smtClean="0">
              <a:ln w="6350">
                <a:solidFill>
                  <a:srgbClr val="FE8637">
                    <a:shade val="43000"/>
                  </a:srgbClr>
                </a:solidFill>
              </a:ln>
              <a:ea typeface="+mj-ea"/>
              <a:cs typeface="Times New Roman" panose="02020603050405020304" pitchFamily="18" charset="0"/>
            </a:endParaRPr>
          </a:p>
          <a:p>
            <a:pPr lvl="1" eaLnBrk="1" hangingPunct="1">
              <a:spcBef>
                <a:spcPct val="0"/>
              </a:spcBef>
              <a:defRPr/>
            </a:pPr>
            <a:r>
              <a:rPr lang="hu-HU" sz="3200" b="1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ea typeface="+mj-ea"/>
                <a:cs typeface="Times New Roman" panose="02020603050405020304" pitchFamily="18" charset="0"/>
              </a:rPr>
              <a:t>Közvetlen hatály/alkalmazhatóság </a:t>
            </a:r>
            <a:r>
              <a:rPr lang="hu-HU" sz="3200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ea typeface="+mj-ea"/>
                <a:cs typeface="Times New Roman" panose="02020603050405020304" pitchFamily="18" charset="0"/>
              </a:rPr>
              <a:t>kérdése EU Hivatalos Lapjában való kihirdetéssel a benne megjelölt hatályba lépéskor a tagállami jogrend része lesz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hu-HU" sz="3200" b="1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ea typeface="+mj-ea"/>
                <a:cs typeface="Times New Roman" panose="02020603050405020304" pitchFamily="18" charset="0"/>
              </a:rPr>
              <a:t>Absztrakt</a:t>
            </a:r>
            <a:r>
              <a:rPr lang="hu-HU" sz="3200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ea typeface="+mj-ea"/>
                <a:cs typeface="Times New Roman" panose="02020603050405020304" pitchFamily="18" charset="0"/>
              </a:rPr>
              <a:t> címzetti kör és elvárt magatartások </a:t>
            </a: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hu-HU" b="1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  <a:t/>
            </a:r>
            <a:br>
              <a:rPr lang="hu-HU" b="1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</a:br>
            <a:endParaRPr lang="hu-HU" b="1" kern="1200" dirty="0">
              <a:ln>
                <a:solidFill>
                  <a:srgbClr val="575F6D"/>
                </a:solidFill>
              </a:ln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Kép 1"/>
          <p:cNvPicPr>
            <a:picLocks noChangeAspect="1"/>
          </p:cNvPicPr>
          <p:nvPr/>
        </p:nvPicPr>
        <p:blipFill>
          <a:blip r:embed="rId3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88143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Irányelv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050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hu-HU" sz="4000" kern="1200" dirty="0" err="1" smtClean="0">
                <a:ln w="6350">
                  <a:solidFill>
                    <a:srgbClr val="FE8637">
                      <a:shade val="43000"/>
                    </a:srgbClr>
                  </a:solidFill>
                </a:ln>
                <a:ea typeface="+mj-ea"/>
                <a:cs typeface="Times New Roman" panose="02020603050405020304" pitchFamily="18" charset="0"/>
              </a:rPr>
              <a:t>EUMSz</a:t>
            </a:r>
            <a:r>
              <a:rPr lang="hu-HU" sz="4000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ea typeface="+mj-ea"/>
                <a:cs typeface="Times New Roman" panose="02020603050405020304" pitchFamily="18" charset="0"/>
              </a:rPr>
              <a:t>. 288. cikk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hu-HU" sz="3600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ea typeface="+mj-ea"/>
                <a:cs typeface="Times New Roman" panose="02020603050405020304" pitchFamily="18" charset="0"/>
              </a:rPr>
              <a:t>Az </a:t>
            </a:r>
            <a:r>
              <a:rPr lang="hu-HU" sz="3600" b="1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ea typeface="+mj-ea"/>
                <a:cs typeface="Times New Roman" panose="02020603050405020304" pitchFamily="18" charset="0"/>
              </a:rPr>
              <a:t>elérendő célokat </a:t>
            </a:r>
            <a:r>
              <a:rPr lang="hu-HU" sz="3600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ea typeface="+mj-ea"/>
                <a:cs typeface="Times New Roman" panose="02020603050405020304" pitchFamily="18" charset="0"/>
              </a:rPr>
              <a:t>illetően minden tagállamra kötelező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hu-HU" sz="3600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ea typeface="+mj-ea"/>
                <a:cs typeface="Times New Roman" panose="02020603050405020304" pitchFamily="18" charset="0"/>
              </a:rPr>
              <a:t>+ DE: forma és eszközök megválasztását a tagállamokra hagyja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hu-HU" sz="3600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ea typeface="+mj-ea"/>
                <a:cs typeface="Times New Roman" panose="02020603050405020304" pitchFamily="18" charset="0"/>
              </a:rPr>
              <a:t>Át kell ültetnie tagállamnak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hu-HU" sz="3600" b="1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ea typeface="+mj-ea"/>
                <a:cs typeface="Times New Roman" panose="02020603050405020304" pitchFamily="18" charset="0"/>
              </a:rPr>
              <a:t>Közvetlen hatály </a:t>
            </a:r>
            <a:r>
              <a:rPr lang="hu-HU" sz="3600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ea typeface="+mj-ea"/>
                <a:cs typeface="Times New Roman" panose="02020603050405020304" pitchFamily="18" charset="0"/>
              </a:rPr>
              <a:t>lehetősége (+ tilalma bizonyos esetekben)</a:t>
            </a: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hu-HU" sz="4000" b="1" kern="1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  <a:t/>
            </a:r>
            <a:br>
              <a:rPr lang="hu-HU" sz="4000" b="1" kern="1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</a:br>
            <a:endParaRPr lang="hu-HU" sz="2800" b="1" kern="1200" dirty="0">
              <a:ln>
                <a:solidFill>
                  <a:srgbClr val="575F6D"/>
                </a:solidFill>
              </a:ln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Kép 1"/>
          <p:cNvPicPr>
            <a:picLocks noChangeAspect="1"/>
          </p:cNvPicPr>
          <p:nvPr/>
        </p:nvPicPr>
        <p:blipFill>
          <a:blip r:embed="rId3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179417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Irányelv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050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hu-HU" sz="4000" kern="1200" dirty="0" err="1" smtClean="0">
                <a:ln w="6350">
                  <a:solidFill>
                    <a:srgbClr val="FE8637">
                      <a:shade val="43000"/>
                    </a:srgbClr>
                  </a:solidFill>
                </a:ln>
                <a:ea typeface="+mj-ea"/>
                <a:cs typeface="Times New Roman" panose="02020603050405020304" pitchFamily="18" charset="0"/>
              </a:rPr>
              <a:t>EUMSz</a:t>
            </a:r>
            <a:r>
              <a:rPr lang="hu-HU" sz="4000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ea typeface="+mj-ea"/>
                <a:cs typeface="Times New Roman" panose="02020603050405020304" pitchFamily="18" charset="0"/>
              </a:rPr>
              <a:t>. 288. cikk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hu-HU" sz="3600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ea typeface="+mj-ea"/>
                <a:cs typeface="Times New Roman" panose="02020603050405020304" pitchFamily="18" charset="0"/>
              </a:rPr>
              <a:t>Nem alkalmazható közvetlenül, hanem a tagállamoknak kell átültetniük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hu-HU" sz="3600" b="1" kern="1200" dirty="0">
                <a:ln w="6350">
                  <a:solidFill>
                    <a:srgbClr val="FE8637">
                      <a:shade val="43000"/>
                    </a:srgbClr>
                  </a:solidFill>
                </a:ln>
                <a:ea typeface="+mj-ea"/>
                <a:cs typeface="Times New Roman" panose="02020603050405020304" pitchFamily="18" charset="0"/>
              </a:rPr>
              <a:t>J</a:t>
            </a:r>
            <a:r>
              <a:rPr lang="hu-HU" sz="3600" b="1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ea typeface="+mj-ea"/>
                <a:cs typeface="Times New Roman" panose="02020603050405020304" pitchFamily="18" charset="0"/>
              </a:rPr>
              <a:t>ogharmonizáció</a:t>
            </a:r>
            <a:r>
              <a:rPr lang="hu-HU" sz="3600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ea typeface="+mj-ea"/>
                <a:cs typeface="Times New Roman" panose="02020603050405020304" pitchFamily="18" charset="0"/>
              </a:rPr>
              <a:t> </a:t>
            </a:r>
            <a:r>
              <a:rPr lang="hu-HU" sz="3600" b="1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ea typeface="+mj-ea"/>
                <a:cs typeface="Times New Roman" panose="02020603050405020304" pitchFamily="18" charset="0"/>
              </a:rPr>
              <a:t>legfőbb eszköze </a:t>
            </a:r>
            <a:r>
              <a:rPr lang="hu-HU" sz="3600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ea typeface="+mj-ea"/>
                <a:cs typeface="Times New Roman" panose="02020603050405020304" pitchFamily="18" charset="0"/>
              </a:rPr>
              <a:t>(!)</a:t>
            </a:r>
          </a:p>
          <a:p>
            <a:pPr eaLnBrk="1" hangingPunct="1">
              <a:spcBef>
                <a:spcPct val="0"/>
              </a:spcBef>
              <a:defRPr/>
            </a:pPr>
            <a:endParaRPr lang="hu-HU" sz="3600" b="1" kern="1200" dirty="0">
              <a:ln w="6350">
                <a:solidFill>
                  <a:srgbClr val="FE8637">
                    <a:shade val="43000"/>
                  </a:srgbClr>
                </a:solidFill>
              </a:ln>
              <a:ea typeface="+mj-ea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hu-HU" sz="3600" b="1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ea typeface="+mj-ea"/>
                <a:cs typeface="Times New Roman" panose="02020603050405020304" pitchFamily="18" charset="0"/>
              </a:rPr>
              <a:t>Hatályba lépés: </a:t>
            </a:r>
            <a:r>
              <a:rPr lang="hu-HU" sz="3600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ea typeface="+mj-ea"/>
                <a:cs typeface="Times New Roman" panose="02020603050405020304" pitchFamily="18" charset="0"/>
              </a:rPr>
              <a:t>átültetés határideje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hu-HU" sz="3600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ea typeface="+mj-ea"/>
                <a:cs typeface="Times New Roman" panose="02020603050405020304" pitchFamily="18" charset="0"/>
              </a:rPr>
              <a:t>+ ahhoz kötődő határidők rendszere</a:t>
            </a:r>
            <a:r>
              <a:rPr lang="hu-HU" sz="4000" b="1" kern="1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  <a:t/>
            </a:r>
            <a:br>
              <a:rPr lang="hu-HU" sz="4000" b="1" kern="1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</a:br>
            <a:endParaRPr lang="hu-HU" sz="2800" b="1" kern="1200" dirty="0">
              <a:ln>
                <a:solidFill>
                  <a:srgbClr val="575F6D"/>
                </a:solidFill>
              </a:ln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Kép 1"/>
          <p:cNvPicPr>
            <a:picLocks noChangeAspect="1"/>
          </p:cNvPicPr>
          <p:nvPr/>
        </p:nvPicPr>
        <p:blipFill>
          <a:blip r:embed="rId3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24181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61718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Irányelvvel kapcsolatos kötelezettségek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050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hu-HU" sz="4000" b="1" kern="1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  <a:t/>
            </a:r>
            <a:br>
              <a:rPr lang="hu-HU" sz="4000" b="1" kern="1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</a:br>
            <a:endParaRPr lang="hu-HU" sz="2800" b="1" kern="1200" dirty="0">
              <a:ln>
                <a:solidFill>
                  <a:srgbClr val="575F6D"/>
                </a:solidFill>
              </a:ln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Kép 1"/>
          <p:cNvPicPr>
            <a:picLocks noChangeAspect="1"/>
          </p:cNvPicPr>
          <p:nvPr/>
        </p:nvPicPr>
        <p:blipFill>
          <a:blip r:embed="rId3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7" name="Diagram 6"/>
          <p:cNvGraphicFramePr/>
          <p:nvPr>
            <p:extLst/>
          </p:nvPr>
        </p:nvGraphicFramePr>
        <p:xfrm>
          <a:off x="-1" y="1600200"/>
          <a:ext cx="9144001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="" xmlns:p14="http://schemas.microsoft.com/office/powerpoint/2010/main" val="172146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ilágossá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9744</TotalTime>
  <Words>1461</Words>
  <Application>Microsoft Office PowerPoint</Application>
  <PresentationFormat>Diavetítés a képernyőre (4:3 oldalarány)</PresentationFormat>
  <Paragraphs>449</Paragraphs>
  <Slides>28</Slides>
  <Notes>8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28</vt:i4>
      </vt:variant>
    </vt:vector>
  </HeadingPairs>
  <TitlesOfParts>
    <vt:vector size="29" baseType="lpstr">
      <vt:lpstr>Alapértelmezett terv</vt:lpstr>
      <vt:lpstr>1. dia</vt:lpstr>
      <vt:lpstr>Uniós jogalkotás</vt:lpstr>
      <vt:lpstr>Uniós Jogforrások rendje</vt:lpstr>
      <vt:lpstr>Elsődleges jogforrások</vt:lpstr>
      <vt:lpstr>Másodlagos jogforrások</vt:lpstr>
      <vt:lpstr>Rendelet</vt:lpstr>
      <vt:lpstr>Irányelv</vt:lpstr>
      <vt:lpstr>Irányelv</vt:lpstr>
      <vt:lpstr>Irányelvvel kapcsolatos kötelezettségek </vt:lpstr>
      <vt:lpstr>Határozat</vt:lpstr>
      <vt:lpstr>Mi határozza meg jogforrási formát?</vt:lpstr>
      <vt:lpstr> Nem jogalkotási aktusok elfogadása</vt:lpstr>
      <vt:lpstr> Felhatalmazási aktusok</vt:lpstr>
      <vt:lpstr> Végrehajtási aktusok és komitológiai bizottságok</vt:lpstr>
      <vt:lpstr>Jogalkotási és Döntéshozatali eljárások  és rend</vt:lpstr>
      <vt:lpstr>Felülvizsgálati eljárások és döntéshozatali (jogalkotási) rend </vt:lpstr>
      <vt:lpstr>Passerelle-klauzulák  (áthidaló kaluzulák)</vt:lpstr>
      <vt:lpstr>Vészfékzáradékok</vt:lpstr>
      <vt:lpstr>Gyorsító klauzulák</vt:lpstr>
      <vt:lpstr>20. dia</vt:lpstr>
      <vt:lpstr>Rendes jogalkotási eljárások</vt:lpstr>
      <vt:lpstr>Rendes jogalkotási eljárások</vt:lpstr>
      <vt:lpstr>       Különleges jogalkotási eljárások</vt:lpstr>
      <vt:lpstr>       Egyetértési eljárások</vt:lpstr>
      <vt:lpstr>       Konzultációs eljárás</vt:lpstr>
      <vt:lpstr>       Unió éves költségvetésének elfogadása</vt:lpstr>
      <vt:lpstr>Intézményi döntéshozatal</vt:lpstr>
      <vt:lpstr>Intézményi döntéshozatal</vt:lpstr>
    </vt:vector>
  </TitlesOfParts>
  <Company>ZMNE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kovacsr</dc:creator>
  <cp:lastModifiedBy>Windows-felhasználó</cp:lastModifiedBy>
  <cp:revision>590</cp:revision>
  <cp:lastPrinted>2014-08-19T15:08:03Z</cp:lastPrinted>
  <dcterms:created xsi:type="dcterms:W3CDTF">2012-01-05T15:33:58Z</dcterms:created>
  <dcterms:modified xsi:type="dcterms:W3CDTF">2019-05-12T18:47:46Z</dcterms:modified>
</cp:coreProperties>
</file>